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sldIdLst>
    <p:sldId id="438" r:id="rId5"/>
    <p:sldId id="439" r:id="rId6"/>
    <p:sldId id="259" r:id="rId7"/>
    <p:sldId id="440" r:id="rId8"/>
    <p:sldId id="346" r:id="rId9"/>
    <p:sldId id="366" r:id="rId10"/>
    <p:sldId id="410" r:id="rId11"/>
    <p:sldId id="411" r:id="rId12"/>
    <p:sldId id="409" r:id="rId13"/>
    <p:sldId id="412" r:id="rId14"/>
    <p:sldId id="413" r:id="rId15"/>
    <p:sldId id="441" r:id="rId16"/>
    <p:sldId id="414" r:id="rId17"/>
    <p:sldId id="417" r:id="rId18"/>
    <p:sldId id="426" r:id="rId19"/>
    <p:sldId id="420" r:id="rId20"/>
    <p:sldId id="419" r:id="rId21"/>
    <p:sldId id="425" r:id="rId22"/>
    <p:sldId id="427" r:id="rId23"/>
    <p:sldId id="428" r:id="rId24"/>
    <p:sldId id="429" r:id="rId25"/>
    <p:sldId id="430" r:id="rId26"/>
    <p:sldId id="431" r:id="rId27"/>
    <p:sldId id="432" r:id="rId28"/>
    <p:sldId id="434" r:id="rId29"/>
    <p:sldId id="433" r:id="rId30"/>
    <p:sldId id="435" r:id="rId31"/>
    <p:sldId id="436" r:id="rId32"/>
    <p:sldId id="437" r:id="rId33"/>
    <p:sldId id="307"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AC90CB-6599-486C-9F0C-E83FBA07BD0D}">
          <p14:sldIdLst>
            <p14:sldId id="438"/>
            <p14:sldId id="439"/>
            <p14:sldId id="259"/>
            <p14:sldId id="440"/>
            <p14:sldId id="346"/>
            <p14:sldId id="366"/>
            <p14:sldId id="410"/>
            <p14:sldId id="411"/>
            <p14:sldId id="409"/>
            <p14:sldId id="412"/>
            <p14:sldId id="413"/>
            <p14:sldId id="441"/>
            <p14:sldId id="414"/>
            <p14:sldId id="417"/>
            <p14:sldId id="426"/>
            <p14:sldId id="420"/>
            <p14:sldId id="419"/>
            <p14:sldId id="425"/>
            <p14:sldId id="427"/>
            <p14:sldId id="428"/>
            <p14:sldId id="429"/>
            <p14:sldId id="430"/>
            <p14:sldId id="431"/>
            <p14:sldId id="432"/>
            <p14:sldId id="434"/>
            <p14:sldId id="433"/>
            <p14:sldId id="435"/>
            <p14:sldId id="436"/>
            <p14:sldId id="437"/>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a:srgbClr val="AE0104"/>
    <a:srgbClr val="C02033"/>
    <a:srgbClr val="AE02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68305" autoAdjust="0"/>
  </p:normalViewPr>
  <p:slideViewPr>
    <p:cSldViewPr snapToGrid="0">
      <p:cViewPr varScale="1">
        <p:scale>
          <a:sx n="60" d="100"/>
          <a:sy n="60" d="100"/>
        </p:scale>
        <p:origin x="1493"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defRPr>
            </a:lvl1pPr>
          </a:lstStyle>
          <a:p>
            <a:fld id="{3C9F3B12-CB34-42BC-B4E9-59A941A3985A}" type="datetimeFigureOut">
              <a:rPr lang="en-US" smtClean="0"/>
              <a:pPr/>
              <a:t>7/17/2024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defRPr>
            </a:lvl1pPr>
          </a:lstStyle>
          <a:p>
            <a:fld id="{46A89101-9658-44D9-BF1F-5967C62D35E6}" type="slidenum">
              <a:rPr lang="en-US" smtClean="0"/>
              <a:pPr/>
              <a:t>‹#›</a:t>
            </a:fld>
            <a:endParaRPr lang="en-US" dirty="0"/>
          </a:p>
        </p:txBody>
      </p:sp>
    </p:spTree>
    <p:extLst>
      <p:ext uri="{BB962C8B-B14F-4D97-AF65-F5344CB8AC3E}">
        <p14:creationId xmlns:p14="http://schemas.microsoft.com/office/powerpoint/2010/main" val="3745615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mn-cs"/>
      </a:defRPr>
    </a:lvl1pPr>
    <a:lvl2pPr marL="457200" algn="l" defTabSz="914400" rtl="0" eaLnBrk="1" latinLnBrk="0" hangingPunct="1">
      <a:defRPr sz="1200" kern="1200">
        <a:solidFill>
          <a:schemeClr val="tx1"/>
        </a:solidFill>
        <a:latin typeface="Times New Roman" panose="02020603050405020304" pitchFamily="18" charset="0"/>
        <a:ea typeface="+mn-ea"/>
        <a:cs typeface="+mn-cs"/>
      </a:defRPr>
    </a:lvl2pPr>
    <a:lvl3pPr marL="914400" algn="l" defTabSz="914400" rtl="0" eaLnBrk="1" latinLnBrk="0" hangingPunct="1">
      <a:defRPr sz="1200" kern="1200">
        <a:solidFill>
          <a:schemeClr val="tx1"/>
        </a:solidFill>
        <a:latin typeface="Times New Roman" panose="02020603050405020304" pitchFamily="18" charset="0"/>
        <a:ea typeface="+mn-ea"/>
        <a:cs typeface="+mn-cs"/>
      </a:defRPr>
    </a:lvl3pPr>
    <a:lvl4pPr marL="1371600" algn="l" defTabSz="914400" rtl="0" eaLnBrk="1" latinLnBrk="0" hangingPunct="1">
      <a:defRPr sz="1200" kern="1200">
        <a:solidFill>
          <a:schemeClr val="tx1"/>
        </a:solidFill>
        <a:latin typeface="Times New Roman" panose="02020603050405020304" pitchFamily="18" charset="0"/>
        <a:ea typeface="+mn-ea"/>
        <a:cs typeface="+mn-cs"/>
      </a:defRPr>
    </a:lvl4pPr>
    <a:lvl5pPr marL="1828800" algn="l" defTabSz="914400" rtl="0" eaLnBrk="1" latinLnBrk="0" hangingPunct="1">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2" name="Google Shape;8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891250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Tiếp</a:t>
            </a:r>
            <a:r>
              <a:rPr lang="en-US" dirty="0" smtClean="0"/>
              <a:t> </a:t>
            </a:r>
            <a:r>
              <a:rPr lang="en-US" dirty="0" err="1" smtClean="0"/>
              <a:t>theo</a:t>
            </a:r>
            <a:r>
              <a:rPr lang="en-US" dirty="0" smtClean="0"/>
              <a:t> </a:t>
            </a:r>
            <a:r>
              <a:rPr lang="en-US" dirty="0" err="1" smtClean="0"/>
              <a:t>đến</a:t>
            </a:r>
            <a:r>
              <a:rPr lang="en-US" dirty="0" smtClean="0"/>
              <a:t> </a:t>
            </a:r>
            <a:r>
              <a:rPr lang="en-US" dirty="0" err="1" smtClean="0"/>
              <a:t>phần</a:t>
            </a:r>
            <a:r>
              <a:rPr lang="en-US" dirty="0" smtClean="0"/>
              <a:t> 3, </a:t>
            </a:r>
            <a:r>
              <a:rPr lang="en-US" dirty="0" err="1" smtClean="0"/>
              <a:t>với</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tôi</a:t>
            </a:r>
            <a:r>
              <a:rPr lang="en-US" dirty="0" smtClean="0"/>
              <a:t>  </a:t>
            </a:r>
            <a:r>
              <a:rPr lang="en-US" dirty="0" err="1" smtClean="0"/>
              <a:t>sẽ</a:t>
            </a:r>
            <a:r>
              <a:rPr lang="en-US" dirty="0" smtClean="0"/>
              <a:t> </a:t>
            </a:r>
            <a:r>
              <a:rPr lang="en-US" dirty="0" err="1" smtClean="0"/>
              <a:t>trình</a:t>
            </a:r>
            <a:r>
              <a:rPr lang="en-US" dirty="0" smtClean="0"/>
              <a:t> </a:t>
            </a:r>
            <a:r>
              <a:rPr lang="en-US" dirty="0" err="1" smtClean="0"/>
              <a:t>bày</a:t>
            </a:r>
            <a:r>
              <a:rPr lang="en-US" dirty="0" smtClean="0"/>
              <a:t> </a:t>
            </a:r>
            <a:r>
              <a:rPr lang="en-US" dirty="0" err="1" smtClean="0"/>
              <a:t>về</a:t>
            </a:r>
            <a:r>
              <a:rPr lang="en-US" dirty="0" smtClean="0"/>
              <a:t> use case </a:t>
            </a:r>
            <a:r>
              <a:rPr lang="en-US" dirty="0" err="1" smtClean="0"/>
              <a:t>tổng</a:t>
            </a:r>
            <a:r>
              <a:rPr lang="en-US" dirty="0" smtClean="0"/>
              <a:t>, </a:t>
            </a:r>
            <a:r>
              <a:rPr lang="en-US" dirty="0" err="1" smtClean="0"/>
              <a:t>tông</a:t>
            </a:r>
            <a:r>
              <a:rPr lang="en-US" dirty="0" smtClean="0"/>
              <a:t> </a:t>
            </a:r>
            <a:r>
              <a:rPr lang="en-US" dirty="0" err="1" smtClean="0"/>
              <a:t>quan</a:t>
            </a:r>
            <a:r>
              <a:rPr lang="en-US" dirty="0" smtClean="0"/>
              <a:t> </a:t>
            </a:r>
            <a:r>
              <a:rPr lang="en-US" dirty="0" err="1" smtClean="0"/>
              <a:t>về</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và</a:t>
            </a:r>
            <a:r>
              <a:rPr lang="en-US" dirty="0" smtClean="0"/>
              <a:t> </a:t>
            </a:r>
            <a:r>
              <a:rPr lang="en-US" dirty="0" err="1" smtClean="0"/>
              <a:t>các</a:t>
            </a:r>
            <a:r>
              <a:rPr lang="en-US" dirty="0" smtClean="0"/>
              <a:t> </a:t>
            </a:r>
            <a:r>
              <a:rPr lang="en-US" dirty="0" err="1" smtClean="0"/>
              <a:t>lý</a:t>
            </a:r>
            <a:r>
              <a:rPr lang="en-US" dirty="0" smtClean="0"/>
              <a:t> </a:t>
            </a:r>
            <a:r>
              <a:rPr lang="en-US" dirty="0" err="1" smtClean="0"/>
              <a:t>thuyết</a:t>
            </a:r>
            <a:r>
              <a:rPr lang="en-US" dirty="0" smtClean="0"/>
              <a:t> </a:t>
            </a:r>
            <a:r>
              <a:rPr lang="en-US" dirty="0" err="1" smtClean="0"/>
              <a:t>và</a:t>
            </a:r>
            <a:r>
              <a:rPr lang="en-US" dirty="0" smtClean="0"/>
              <a:t> </a:t>
            </a:r>
            <a:r>
              <a:rPr lang="en-US" dirty="0" err="1" smtClean="0"/>
              <a:t>công</a:t>
            </a:r>
            <a:r>
              <a:rPr lang="en-US" dirty="0" smtClean="0"/>
              <a:t> </a:t>
            </a:r>
            <a:r>
              <a:rPr lang="en-US" dirty="0" err="1" smtClean="0"/>
              <a:t>nghệ</a:t>
            </a:r>
            <a:r>
              <a:rPr lang="en-US" dirty="0" smtClean="0"/>
              <a:t> </a:t>
            </a:r>
            <a:r>
              <a:rPr lang="en-US" dirty="0" err="1" smtClean="0"/>
              <a:t>sử</a:t>
            </a:r>
            <a:r>
              <a:rPr lang="en-US" dirty="0" smtClean="0"/>
              <a:t> </a:t>
            </a:r>
            <a:r>
              <a:rPr lang="en-US" dirty="0" err="1" smtClean="0"/>
              <a:t>dụng</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Next, in part 3, with system design, I will present the general use case, overall architectural overview and methodologies and technologies used.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11</a:t>
            </a:fld>
            <a:endParaRPr lang="en-US" dirty="0"/>
          </a:p>
        </p:txBody>
      </p:sp>
    </p:spTree>
    <p:extLst>
      <p:ext uri="{BB962C8B-B14F-4D97-AF65-F5344CB8AC3E}">
        <p14:creationId xmlns:p14="http://schemas.microsoft.com/office/powerpoint/2010/main" val="1893617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vi-VN" dirty="0" smtClean="0"/>
              <a:t>Đầu tiên, đây là use case tổng quan, ta thấy hệ thống bao gồm </a:t>
            </a:r>
            <a:r>
              <a:rPr lang="en-US" dirty="0" err="1" smtClean="0"/>
              <a:t>ba</a:t>
            </a:r>
            <a:r>
              <a:rPr lang="vi-VN" dirty="0" smtClean="0"/>
              <a:t> tác nhân:</a:t>
            </a:r>
          </a:p>
          <a:p>
            <a:pPr marL="0" marR="0" lvl="0" indent="0" algn="l" rtl="0">
              <a:lnSpc>
                <a:spcPct val="100000"/>
              </a:lnSpc>
              <a:spcBef>
                <a:spcPts val="0"/>
              </a:spcBef>
              <a:spcAft>
                <a:spcPts val="0"/>
              </a:spcAft>
              <a:buClr>
                <a:schemeClr val="dk1"/>
              </a:buClr>
              <a:buSzPts val="1200"/>
              <a:buFont typeface="Calibri"/>
              <a:buNone/>
            </a:pPr>
            <a:r>
              <a:rPr lang="en-US" sz="1200" dirty="0" smtClean="0">
                <a:latin typeface="Lato"/>
                <a:ea typeface="Lato"/>
                <a:cs typeface="Lato"/>
                <a:sym typeface="Lato"/>
              </a:rPr>
              <a:t>	admin: </a:t>
            </a:r>
            <a:r>
              <a:rPr lang="vi-VN" sz="1200" dirty="0" smtClean="0">
                <a:latin typeface="Lato"/>
                <a:ea typeface="Lato"/>
                <a:cs typeface="Lato"/>
                <a:sym typeface="Lato"/>
              </a:rPr>
              <a:t>là người điều phối và giữ vai trò quản lý nhà hàng.</a:t>
            </a:r>
            <a:endParaRPr lang="en-US" sz="1200" dirty="0" smtClean="0">
              <a:latin typeface="Lato"/>
              <a:ea typeface="Lato"/>
              <a:cs typeface="Lato"/>
              <a:sym typeface="Lato"/>
            </a:endParaRPr>
          </a:p>
          <a:p>
            <a:pPr marL="0" marR="0" lvl="0" indent="0" algn="l" rtl="0">
              <a:lnSpc>
                <a:spcPct val="100000"/>
              </a:lnSpc>
              <a:spcBef>
                <a:spcPts val="0"/>
              </a:spcBef>
              <a:spcAft>
                <a:spcPts val="0"/>
              </a:spcAft>
              <a:buClr>
                <a:schemeClr val="dk1"/>
              </a:buClr>
              <a:buSzPts val="1200"/>
              <a:buFont typeface="Calibri"/>
              <a:buNone/>
            </a:pPr>
            <a:r>
              <a:rPr lang="en-US" sz="1200" dirty="0" smtClean="0">
                <a:latin typeface="Lato"/>
                <a:ea typeface="Lato"/>
                <a:cs typeface="Lato"/>
                <a:sym typeface="Lato"/>
              </a:rPr>
              <a:t>	staff: </a:t>
            </a:r>
            <a:r>
              <a:rPr lang="vi-VN" sz="1200" dirty="0" smtClean="0">
                <a:latin typeface="Lato"/>
                <a:ea typeface="Lato"/>
                <a:cs typeface="Lato"/>
                <a:sym typeface="Lato"/>
              </a:rPr>
              <a:t>là người sử dụng một số chức năng nhất định như quản lý đơn hàng, quản lý sản phẩm</a:t>
            </a:r>
            <a:endParaRPr lang="en-US" sz="1200" dirty="0" smtClean="0">
              <a:latin typeface="Lato"/>
              <a:ea typeface="Lato"/>
              <a:cs typeface="Lato"/>
              <a:sym typeface="Lato"/>
            </a:endParaRPr>
          </a:p>
          <a:p>
            <a:pPr marL="0" marR="0" lvl="0" indent="0" algn="l" rtl="0">
              <a:lnSpc>
                <a:spcPct val="100000"/>
              </a:lnSpc>
              <a:spcBef>
                <a:spcPts val="0"/>
              </a:spcBef>
              <a:spcAft>
                <a:spcPts val="0"/>
              </a:spcAft>
              <a:buClr>
                <a:schemeClr val="dk1"/>
              </a:buClr>
              <a:buSzPts val="1200"/>
              <a:buFont typeface="Calibri"/>
              <a:buNone/>
            </a:pPr>
            <a:r>
              <a:rPr lang="en-US" sz="1200" dirty="0" smtClean="0">
                <a:latin typeface="Lato"/>
                <a:ea typeface="Lato"/>
                <a:cs typeface="Lato"/>
                <a:sym typeface="Lato"/>
              </a:rPr>
              <a:t>	customer: </a:t>
            </a:r>
            <a:r>
              <a:rPr lang="vi-VN" sz="1200" dirty="0" smtClean="0">
                <a:latin typeface="Lato"/>
                <a:ea typeface="Lato"/>
                <a:cs typeface="Lato"/>
                <a:sym typeface="Lato"/>
              </a:rPr>
              <a:t>người mà sử dụng các dịch vụ của nhà hàng</a:t>
            </a:r>
            <a:endParaRPr lang="en-US" sz="1200" dirty="0" smtClean="0">
              <a:latin typeface="Lato"/>
              <a:ea typeface="Lato"/>
              <a:cs typeface="Lato"/>
              <a:sym typeface="Lato"/>
            </a:endParaRPr>
          </a:p>
          <a:p>
            <a:pPr marL="0" marR="0" lvl="0" indent="0" algn="l" rtl="0">
              <a:lnSpc>
                <a:spcPct val="100000"/>
              </a:lnSpc>
              <a:spcBef>
                <a:spcPts val="0"/>
              </a:spcBef>
              <a:spcAft>
                <a:spcPts val="0"/>
              </a:spcAft>
              <a:buClr>
                <a:schemeClr val="dk1"/>
              </a:buClr>
              <a:buSzPts val="1200"/>
              <a:buFont typeface="Calibri"/>
              <a:buNone/>
            </a:pPr>
            <a:r>
              <a:rPr lang="vi-VN" sz="1200" dirty="0" smtClean="0">
                <a:latin typeface="Lato"/>
                <a:ea typeface="Lato"/>
                <a:cs typeface="Lato"/>
                <a:sym typeface="Lato"/>
              </a:rPr>
              <a:t>Và có </a:t>
            </a:r>
            <a:r>
              <a:rPr lang="en-US" sz="1200" dirty="0" smtClean="0">
                <a:latin typeface="Lato"/>
                <a:ea typeface="Lato"/>
                <a:cs typeface="Lato"/>
                <a:sym typeface="Lato"/>
              </a:rPr>
              <a:t>21</a:t>
            </a:r>
            <a:r>
              <a:rPr lang="vi-VN" sz="1200" dirty="0" smtClean="0">
                <a:latin typeface="Lato"/>
                <a:ea typeface="Lato"/>
                <a:cs typeface="Lato"/>
                <a:sym typeface="Lato"/>
              </a:rPr>
              <a:t> use case chi tiết</a:t>
            </a:r>
            <a:endParaRPr lang="vi-VN" dirty="0" smtClean="0"/>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a:t>
            </a:r>
          </a:p>
          <a:p>
            <a:pPr marL="0" lvl="0" indent="0" algn="l" rtl="0">
              <a:spcBef>
                <a:spcPts val="0"/>
              </a:spcBef>
              <a:spcAft>
                <a:spcPts val="0"/>
              </a:spcAft>
              <a:buNone/>
            </a:pPr>
            <a:endParaRPr lang="vi-VN" dirty="0" smtClean="0"/>
          </a:p>
          <a:p>
            <a:pPr marL="0" lvl="0" indent="0" algn="l" rtl="0">
              <a:spcBef>
                <a:spcPts val="0"/>
              </a:spcBef>
              <a:spcAft>
                <a:spcPts val="0"/>
              </a:spcAft>
              <a:buNone/>
            </a:pPr>
            <a:r>
              <a:rPr lang="vi-VN" dirty="0" smtClean="0"/>
              <a:t>First, here is an overview of the use case, we see that the system includes </a:t>
            </a:r>
            <a:r>
              <a:rPr lang="en-US" dirty="0" smtClean="0"/>
              <a:t>three</a:t>
            </a:r>
            <a:r>
              <a:rPr lang="vi-VN" dirty="0" smtClean="0"/>
              <a:t> actors:</a:t>
            </a:r>
          </a:p>
          <a:p>
            <a:pPr marL="0" marR="0" lvl="0" indent="0" algn="l" rtl="0">
              <a:lnSpc>
                <a:spcPct val="100000"/>
              </a:lnSpc>
              <a:spcBef>
                <a:spcPts val="0"/>
              </a:spcBef>
              <a:spcAft>
                <a:spcPts val="0"/>
              </a:spcAft>
              <a:buClr>
                <a:schemeClr val="dk1"/>
              </a:buClr>
              <a:buSzPts val="1200"/>
              <a:buFont typeface="Calibri"/>
              <a:buNone/>
            </a:pPr>
            <a:r>
              <a:rPr lang="en-US" sz="1200" dirty="0" smtClean="0">
                <a:latin typeface="Lato"/>
                <a:ea typeface="Lato"/>
                <a:cs typeface="Lato"/>
                <a:sym typeface="Lato"/>
              </a:rPr>
              <a:t>	admin: is the coordinator and holds the role of restaurant manager.</a:t>
            </a:r>
          </a:p>
          <a:p>
            <a:pPr marL="0" marR="0" lvl="0" indent="0" algn="l" rtl="0">
              <a:lnSpc>
                <a:spcPct val="100000"/>
              </a:lnSpc>
              <a:spcBef>
                <a:spcPts val="0"/>
              </a:spcBef>
              <a:spcAft>
                <a:spcPts val="0"/>
              </a:spcAft>
              <a:buClr>
                <a:schemeClr val="dk1"/>
              </a:buClr>
              <a:buSzPts val="1200"/>
              <a:buFont typeface="Calibri"/>
              <a:buNone/>
            </a:pPr>
            <a:r>
              <a:rPr lang="en-US" sz="1200" dirty="0" smtClean="0">
                <a:latin typeface="Lato"/>
                <a:ea typeface="Lato"/>
                <a:cs typeface="Lato"/>
                <a:sym typeface="Lato"/>
              </a:rPr>
              <a:t>	staff: are users of certain functions such as order management, product</a:t>
            </a:r>
            <a:r>
              <a:rPr lang="en-US" sz="1200" baseline="0" dirty="0" smtClean="0">
                <a:latin typeface="Lato"/>
                <a:ea typeface="Lato"/>
                <a:cs typeface="Lato"/>
                <a:sym typeface="Lato"/>
              </a:rPr>
              <a:t> </a:t>
            </a:r>
            <a:r>
              <a:rPr lang="en-US" sz="1200" dirty="0" smtClean="0">
                <a:latin typeface="Lato"/>
                <a:ea typeface="Lato"/>
                <a:cs typeface="Lato"/>
                <a:sym typeface="Lato"/>
              </a:rPr>
              <a:t>management</a:t>
            </a:r>
          </a:p>
          <a:p>
            <a:pPr marL="0" marR="0" lvl="0" indent="0" algn="l" rtl="0">
              <a:lnSpc>
                <a:spcPct val="100000"/>
              </a:lnSpc>
              <a:spcBef>
                <a:spcPts val="0"/>
              </a:spcBef>
              <a:spcAft>
                <a:spcPts val="0"/>
              </a:spcAft>
              <a:buClr>
                <a:schemeClr val="dk1"/>
              </a:buClr>
              <a:buSzPts val="1200"/>
              <a:buFont typeface="Calibri"/>
              <a:buNone/>
            </a:pPr>
            <a:r>
              <a:rPr lang="en-US" sz="1200" dirty="0" smtClean="0">
                <a:latin typeface="Lato"/>
                <a:ea typeface="Lato"/>
                <a:cs typeface="Lato"/>
                <a:sym typeface="Lato"/>
              </a:rPr>
              <a:t>	customer: is people who use the restaurant's services</a:t>
            </a:r>
            <a:endParaRPr lang="vi-VN" sz="1200" dirty="0" smtClean="0">
              <a:latin typeface="Lato"/>
              <a:ea typeface="Lato"/>
              <a:cs typeface="Lato"/>
              <a:sym typeface="Lato"/>
            </a:endParaRPr>
          </a:p>
          <a:p>
            <a:pPr marL="285750" lvl="0" indent="-209550" algn="l" rtl="0">
              <a:spcBef>
                <a:spcPts val="0"/>
              </a:spcBef>
              <a:spcAft>
                <a:spcPts val="0"/>
              </a:spcAft>
              <a:buClr>
                <a:schemeClr val="dk1"/>
              </a:buClr>
              <a:buSzPts val="1200"/>
              <a:buFont typeface="Arial"/>
              <a:buNone/>
            </a:pPr>
            <a:endParaRPr lang="vi-VN" sz="1200" b="0" i="0" dirty="0" smtClean="0">
              <a:highlight>
                <a:srgbClr val="FFFFFF"/>
              </a:highlight>
              <a:latin typeface="Lato"/>
              <a:ea typeface="Lato"/>
              <a:cs typeface="Lato"/>
              <a:sym typeface="Lato"/>
            </a:endParaRPr>
          </a:p>
          <a:p>
            <a:pPr marL="0" lvl="0" indent="0" algn="l" rtl="0">
              <a:spcBef>
                <a:spcPts val="0"/>
              </a:spcBef>
              <a:spcAft>
                <a:spcPts val="0"/>
              </a:spcAft>
              <a:buClr>
                <a:schemeClr val="dk1"/>
              </a:buClr>
              <a:buSzPts val="1200"/>
              <a:buFont typeface="Arial"/>
              <a:buNone/>
            </a:pPr>
            <a:r>
              <a:rPr lang="vi-VN" sz="1200" b="0" i="0" dirty="0" smtClean="0">
                <a:highlight>
                  <a:srgbClr val="FFFFFF"/>
                </a:highlight>
                <a:latin typeface="Lato"/>
                <a:ea typeface="Lato"/>
                <a:cs typeface="Lato"/>
                <a:sym typeface="Lato"/>
              </a:rPr>
              <a:t>And. There are twenty one use case details</a:t>
            </a:r>
            <a:endParaRPr lang="vi-VN" dirty="0" smtClean="0"/>
          </a:p>
          <a:p>
            <a:pPr marL="0" lvl="0" indent="0" algn="l" rtl="0">
              <a:spcBef>
                <a:spcPts val="0"/>
              </a:spcBef>
              <a:spcAft>
                <a:spcPts val="0"/>
              </a:spcAft>
              <a:buClr>
                <a:schemeClr val="dk1"/>
              </a:buClr>
              <a:buSzPts val="1200"/>
              <a:buFont typeface="Arial"/>
              <a:buNone/>
            </a:pPr>
            <a:endParaRPr lang="vi-VN" dirty="0" smtClean="0"/>
          </a:p>
          <a:p>
            <a:pPr marL="457200" lvl="1" indent="0" algn="l" rtl="0">
              <a:spcBef>
                <a:spcPts val="0"/>
              </a:spcBef>
              <a:spcAft>
                <a:spcPts val="0"/>
              </a:spcAft>
              <a:buNone/>
            </a:pPr>
            <a:endParaRPr lang="vi-VN" dirty="0" smtClean="0"/>
          </a:p>
          <a:p>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12</a:t>
            </a:fld>
            <a:endParaRPr lang="en-US" dirty="0"/>
          </a:p>
        </p:txBody>
      </p:sp>
    </p:spTree>
    <p:extLst>
      <p:ext uri="{BB962C8B-B14F-4D97-AF65-F5344CB8AC3E}">
        <p14:creationId xmlns:p14="http://schemas.microsoft.com/office/powerpoint/2010/main" val="2291802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Lato" panose="020B0604020202020204" charset="0"/>
              </a:rPr>
              <a:t>1. First, View sends a request to </a:t>
            </a:r>
            <a:r>
              <a:rPr lang="en-US" sz="1200" b="0" i="0" u="none" strike="noStrike" dirty="0" smtClean="0">
                <a:solidFill>
                  <a:srgbClr val="000000"/>
                </a:solidFill>
                <a:effectLst/>
                <a:latin typeface="Lato" panose="020B0604020202020204" charset="0"/>
              </a:rPr>
              <a:t>Controller, then Controller </a:t>
            </a:r>
            <a:r>
              <a:rPr lang="en-US" sz="1200" b="0" i="0" u="none" strike="noStrike" dirty="0" smtClean="0">
                <a:solidFill>
                  <a:srgbClr val="000000"/>
                </a:solidFill>
                <a:effectLst/>
                <a:latin typeface="Lato" panose="020B0604020202020204" charset="0"/>
              </a:rPr>
              <a:t>sends the request to Service</a:t>
            </a:r>
            <a:r>
              <a:rPr lang="en-US" sz="1200" b="0" dirty="0" smtClean="0">
                <a:effectLst/>
                <a:latin typeface="Lato" panose="020B0604020202020204" charset="0"/>
              </a:rPr>
              <a:t/>
            </a:r>
            <a:br>
              <a:rPr lang="en-US" sz="1200" b="0" dirty="0" smtClean="0">
                <a:effectLst/>
                <a:latin typeface="Lato" panose="020B0604020202020204" charset="0"/>
              </a:rPr>
            </a:br>
            <a:r>
              <a:rPr lang="en-US" sz="1200" b="0" i="0" u="none" strike="noStrike" dirty="0" smtClean="0">
                <a:solidFill>
                  <a:srgbClr val="000000"/>
                </a:solidFill>
                <a:effectLst/>
                <a:latin typeface="Lato" panose="020B0604020202020204" charset="0"/>
              </a:rPr>
              <a:t>2. </a:t>
            </a:r>
            <a:r>
              <a:rPr lang="en-US" sz="1200" b="0" i="0" u="none" strike="noStrike" dirty="0" smtClean="0">
                <a:solidFill>
                  <a:srgbClr val="000000"/>
                </a:solidFill>
                <a:effectLst/>
                <a:latin typeface="Lato" panose="020B0604020202020204" charset="0"/>
              </a:rPr>
              <a:t>Service </a:t>
            </a:r>
            <a:r>
              <a:rPr lang="en-US" sz="1200" b="0" i="0" u="none" strike="noStrike" dirty="0" smtClean="0">
                <a:solidFill>
                  <a:srgbClr val="000000"/>
                </a:solidFill>
                <a:effectLst/>
                <a:latin typeface="Lato" panose="020B0604020202020204" charset="0"/>
              </a:rPr>
              <a:t>call the Repository to retrieve data</a:t>
            </a:r>
            <a:endParaRPr lang="en-VN" sz="1200" dirty="0" smtClean="0">
              <a:latin typeface="Lato" panose="020B060402020202020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Lato" panose="020B0604020202020204" charset="0"/>
              </a:rPr>
              <a:t>3. </a:t>
            </a:r>
            <a:r>
              <a:rPr lang="en-US" sz="1200" b="0" i="0" u="none" strike="noStrike" dirty="0" smtClean="0">
                <a:solidFill>
                  <a:srgbClr val="000000"/>
                </a:solidFill>
                <a:effectLst/>
                <a:latin typeface="Lato" panose="020B0604020202020204" charset="0"/>
              </a:rPr>
              <a:t>Data retrieved from the database is mapped into objects by the system </a:t>
            </a:r>
            <a:r>
              <a:rPr lang="en-US" sz="1200" b="0" i="0" u="none" strike="noStrike" dirty="0" smtClean="0">
                <a:solidFill>
                  <a:srgbClr val="000000"/>
                </a:solidFill>
                <a:effectLst/>
                <a:latin typeface="Lato" panose="020B0604020202020204" charset="0"/>
              </a:rPr>
              <a:t>( it call Entities</a:t>
            </a:r>
            <a:r>
              <a:rPr lang="en-US" sz="1200" b="0" i="0" u="none" strike="noStrike" dirty="0" smtClean="0">
                <a:solidFill>
                  <a:srgbClr val="000000"/>
                </a:solidFill>
                <a:effectLst/>
                <a:latin typeface="Lato" panose="020B0604020202020204" charset="0"/>
              </a:rPr>
              <a:t>). Then Repository returns the data to the Service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Lato" panose="020B0604020202020204" charset="0"/>
              </a:rPr>
              <a:t>4</a:t>
            </a:r>
            <a:r>
              <a:rPr lang="en-US" sz="1200" b="0" i="0" u="none" strike="noStrike" dirty="0" smtClean="0">
                <a:solidFill>
                  <a:srgbClr val="000000"/>
                </a:solidFill>
                <a:effectLst/>
                <a:latin typeface="Lato" panose="020B0604020202020204" charset="0"/>
              </a:rPr>
              <a:t>. Service transforms Entities </a:t>
            </a:r>
            <a:r>
              <a:rPr lang="en-US" sz="1200" b="0" i="0" u="none" strike="noStrike" dirty="0" smtClean="0">
                <a:solidFill>
                  <a:srgbClr val="000000"/>
                </a:solidFill>
                <a:effectLst/>
                <a:latin typeface="Lato" panose="020B0604020202020204" charset="0"/>
              </a:rPr>
              <a:t>into Models. The Model will be returned to the Controller.</a:t>
            </a:r>
            <a:r>
              <a:rPr lang="en-US" sz="1200" b="0" dirty="0" smtClean="0">
                <a:effectLst/>
                <a:latin typeface="Lato" panose="020B0604020202020204" charset="0"/>
              </a:rPr>
              <a:t/>
            </a:r>
            <a:br>
              <a:rPr lang="en-US" sz="1200" b="0" dirty="0" smtClean="0">
                <a:effectLst/>
                <a:latin typeface="Lato" panose="020B0604020202020204" charset="0"/>
              </a:rPr>
            </a:br>
            <a:r>
              <a:rPr lang="en-US" sz="1200" b="0" i="0" u="none" strike="noStrike" dirty="0" smtClean="0">
                <a:solidFill>
                  <a:srgbClr val="000000"/>
                </a:solidFill>
                <a:effectLst/>
                <a:latin typeface="Lato" panose="020B0604020202020204" charset="0"/>
              </a:rPr>
              <a:t>5. Controller return to View.</a:t>
            </a:r>
          </a:p>
          <a:p>
            <a:pPr marL="0" marR="0" indent="0" algn="l" defTabSz="914400" rtl="0" eaLnBrk="1" fontAlgn="auto" latinLnBrk="0" hangingPunct="1">
              <a:lnSpc>
                <a:spcPct val="100000"/>
              </a:lnSpc>
              <a:spcBef>
                <a:spcPts val="0"/>
              </a:spcBef>
              <a:spcAft>
                <a:spcPts val="0"/>
              </a:spcAft>
              <a:buClrTx/>
              <a:buSzTx/>
              <a:buFontTx/>
              <a:buNone/>
              <a:tabLst/>
              <a:defRPr/>
            </a:pPr>
            <a:endParaRPr lang="en-VN" sz="1200" dirty="0" smtClean="0">
              <a:latin typeface="Lato" panose="020B0604020202020204" charset="0"/>
            </a:endParaRPr>
          </a:p>
          <a:p>
            <a:r>
              <a:rPr lang="vi-VN" dirty="0" smtClean="0"/>
              <a:t>1. Đầu tiên View gửi yêu cầu tới Controller, sau đó Controller gửi yêu cầu đến Service</a:t>
            </a:r>
          </a:p>
          <a:p>
            <a:r>
              <a:rPr lang="vi-VN" dirty="0" smtClean="0"/>
              <a:t>2. Dịch vụ gọi tới Repository để lấy dữ liệu</a:t>
            </a:r>
          </a:p>
          <a:p>
            <a:r>
              <a:rPr lang="vi-VN" dirty="0" smtClean="0"/>
              <a:t>3. Dữ liệu lấy từ cơ sở dữ liệu được hệ thống </a:t>
            </a:r>
            <a:r>
              <a:rPr lang="en-US" dirty="0" smtClean="0"/>
              <a:t>mapping</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object </a:t>
            </a:r>
            <a:r>
              <a:rPr lang="vi-VN" dirty="0" smtClean="0"/>
              <a:t>(</a:t>
            </a:r>
            <a:r>
              <a:rPr lang="en-US" dirty="0" smtClean="0"/>
              <a:t> </a:t>
            </a:r>
            <a:r>
              <a:rPr lang="en-US" dirty="0" err="1" smtClean="0"/>
              <a:t>các</a:t>
            </a:r>
            <a:r>
              <a:rPr lang="en-US" baseline="0" dirty="0" smtClean="0"/>
              <a:t> </a:t>
            </a:r>
            <a:r>
              <a:rPr lang="en-US" baseline="0" dirty="0" err="1" smtClean="0"/>
              <a:t>ojbject</a:t>
            </a:r>
            <a:r>
              <a:rPr lang="en-US" baseline="0" dirty="0" smtClean="0"/>
              <a:t> </a:t>
            </a:r>
            <a:r>
              <a:rPr lang="en-US" baseline="0" dirty="0" err="1" smtClean="0"/>
              <a:t>này</a:t>
            </a:r>
            <a:r>
              <a:rPr lang="en-US" baseline="0" dirty="0" smtClean="0"/>
              <a:t> </a:t>
            </a:r>
            <a:r>
              <a:rPr lang="en-US" baseline="0" dirty="0" err="1" smtClean="0"/>
              <a:t>được</a:t>
            </a:r>
            <a:r>
              <a:rPr lang="en-US" baseline="0" dirty="0" smtClean="0"/>
              <a:t> </a:t>
            </a:r>
            <a:r>
              <a:rPr lang="vi-VN" dirty="0" smtClean="0"/>
              <a:t>gọi là </a:t>
            </a:r>
            <a:r>
              <a:rPr lang="en-US" dirty="0" smtClean="0"/>
              <a:t>entities)</a:t>
            </a:r>
            <a:r>
              <a:rPr lang="vi-VN" dirty="0" smtClean="0"/>
              <a:t>. Sau đó Repository trả dữ liệu về Service</a:t>
            </a:r>
          </a:p>
          <a:p>
            <a:r>
              <a:rPr lang="vi-VN" dirty="0" smtClean="0"/>
              <a:t>4. Dịch vụ chuyển đổi Thực thể thành Mô hình. Model sẽ được trả về Controller.</a:t>
            </a:r>
          </a:p>
          <a:p>
            <a:r>
              <a:rPr lang="vi-VN" dirty="0" smtClean="0"/>
              <a:t>5. Bộ điều khiển quay lại Chế độ xem.</a:t>
            </a:r>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13</a:t>
            </a:fld>
            <a:endParaRPr lang="en-US" dirty="0"/>
          </a:p>
        </p:txBody>
      </p:sp>
    </p:spTree>
    <p:extLst>
      <p:ext uri="{BB962C8B-B14F-4D97-AF65-F5344CB8AC3E}">
        <p14:creationId xmlns:p14="http://schemas.microsoft.com/office/powerpoint/2010/main" val="514537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will be the technologies used for each part of the system</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With Frontend will use</a:t>
            </a:r>
          </a:p>
          <a:p>
            <a:endParaRPr lang="en-US" dirty="0" smtClean="0"/>
          </a:p>
          <a:p>
            <a:pPr marL="0" lvl="0" indent="0" algn="l" rtl="0">
              <a:spcBef>
                <a:spcPts val="0"/>
              </a:spcBef>
              <a:spcAft>
                <a:spcPts val="0"/>
              </a:spcAft>
              <a:buNone/>
            </a:pPr>
            <a:r>
              <a:rPr lang="en-US" dirty="0" err="1" smtClean="0"/>
              <a:t>Tiếp</a:t>
            </a:r>
            <a:r>
              <a:rPr lang="en-US" dirty="0" smtClean="0"/>
              <a:t> </a:t>
            </a:r>
            <a:r>
              <a:rPr lang="en-US" dirty="0" err="1" smtClean="0"/>
              <a:t>theo</a:t>
            </a:r>
            <a:r>
              <a:rPr lang="en-US" dirty="0" smtClean="0"/>
              <a:t>, </a:t>
            </a:r>
            <a:r>
              <a:rPr lang="en-US" dirty="0" err="1" smtClean="0"/>
              <a:t>sẽ</a:t>
            </a:r>
            <a:r>
              <a:rPr lang="en-US" dirty="0" smtClean="0"/>
              <a:t> </a:t>
            </a:r>
            <a:r>
              <a:rPr lang="en-US" dirty="0" err="1" smtClean="0"/>
              <a:t>là</a:t>
            </a:r>
            <a:r>
              <a:rPr lang="en-US" dirty="0" smtClean="0"/>
              <a:t> </a:t>
            </a:r>
            <a:r>
              <a:rPr lang="en-US" dirty="0" err="1" smtClean="0"/>
              <a:t>các</a:t>
            </a:r>
            <a:r>
              <a:rPr lang="en-US" dirty="0" smtClean="0"/>
              <a:t> </a:t>
            </a:r>
            <a:r>
              <a:rPr lang="en-US" dirty="0" err="1" smtClean="0"/>
              <a:t>công</a:t>
            </a:r>
            <a:r>
              <a:rPr lang="en-US" dirty="0" smtClean="0"/>
              <a:t> </a:t>
            </a:r>
            <a:r>
              <a:rPr lang="en-US" dirty="0" err="1" smtClean="0"/>
              <a:t>nghệ</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cho</a:t>
            </a:r>
            <a:r>
              <a:rPr lang="en-US" dirty="0" smtClean="0"/>
              <a:t> </a:t>
            </a:r>
            <a:r>
              <a:rPr lang="en-US" dirty="0" err="1" smtClean="0"/>
              <a:t>từng</a:t>
            </a:r>
            <a:r>
              <a:rPr lang="en-US" dirty="0" smtClean="0"/>
              <a:t> </a:t>
            </a:r>
            <a:r>
              <a:rPr lang="en-US" dirty="0" err="1" smtClean="0"/>
              <a:t>phần</a:t>
            </a:r>
            <a:r>
              <a:rPr lang="en-US" dirty="0" smtClean="0"/>
              <a:t> </a:t>
            </a:r>
            <a:r>
              <a:rPr lang="en-US" dirty="0" err="1" smtClean="0"/>
              <a:t>trong</a:t>
            </a:r>
            <a:r>
              <a:rPr lang="en-US" dirty="0" smtClean="0"/>
              <a:t> </a:t>
            </a:r>
            <a:r>
              <a:rPr lang="en-US" dirty="0" err="1" smtClean="0"/>
              <a:t>trong</a:t>
            </a:r>
            <a:r>
              <a:rPr lang="en-US" dirty="0" smtClean="0"/>
              <a:t> </a:t>
            </a:r>
            <a:r>
              <a:rPr lang="en-US" dirty="0" err="1" smtClean="0"/>
              <a:t>hệ</a:t>
            </a:r>
            <a:r>
              <a:rPr lang="en-US" dirty="0" smtClean="0"/>
              <a:t> </a:t>
            </a:r>
            <a:r>
              <a:rPr lang="en-US" dirty="0" err="1" smtClean="0"/>
              <a:t>thống</a:t>
            </a:r>
            <a:endParaRPr lang="en-US" dirty="0" smtClean="0"/>
          </a:p>
          <a:p>
            <a:pPr marL="0" lvl="0" indent="0" algn="l" rtl="0">
              <a:spcBef>
                <a:spcPts val="0"/>
              </a:spcBef>
              <a:spcAft>
                <a:spcPts val="0"/>
              </a:spcAft>
              <a:buNone/>
            </a:pPr>
            <a:r>
              <a:rPr lang="en-US" dirty="0" err="1" smtClean="0"/>
              <a:t>Với</a:t>
            </a:r>
            <a:r>
              <a:rPr lang="en-US" dirty="0" smtClean="0"/>
              <a:t> Frontend </a:t>
            </a:r>
            <a:r>
              <a:rPr lang="en-US" dirty="0" err="1" smtClean="0"/>
              <a:t>sẽ</a:t>
            </a:r>
            <a:r>
              <a:rPr lang="en-US" dirty="0" smtClean="0"/>
              <a:t> </a:t>
            </a:r>
            <a:r>
              <a:rPr lang="en-US" dirty="0" err="1" smtClean="0"/>
              <a:t>sử</a:t>
            </a:r>
            <a:r>
              <a:rPr lang="en-US" dirty="0" smtClean="0"/>
              <a:t> </a:t>
            </a:r>
            <a:r>
              <a:rPr lang="en-US" dirty="0" err="1" smtClean="0"/>
              <a:t>dụng</a:t>
            </a:r>
            <a:endParaRPr lang="en-US" dirty="0" smtClean="0"/>
          </a:p>
          <a:p>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14</a:t>
            </a:fld>
            <a:endParaRPr lang="en-US" dirty="0"/>
          </a:p>
        </p:txBody>
      </p:sp>
    </p:spTree>
    <p:extLst>
      <p:ext uri="{BB962C8B-B14F-4D97-AF65-F5344CB8AC3E}">
        <p14:creationId xmlns:p14="http://schemas.microsoft.com/office/powerpoint/2010/main" val="3229115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With Backend will use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With Database will use</a:t>
            </a:r>
          </a:p>
          <a:p>
            <a:endParaRPr lang="en-US" dirty="0" smtClean="0"/>
          </a:p>
          <a:p>
            <a:endParaRPr lang="en-US" dirty="0" smtClean="0"/>
          </a:p>
          <a:p>
            <a:pPr marL="0" lvl="0" indent="0" algn="l" rtl="0">
              <a:spcBef>
                <a:spcPts val="0"/>
              </a:spcBef>
              <a:spcAft>
                <a:spcPts val="0"/>
              </a:spcAft>
              <a:buNone/>
            </a:pPr>
            <a:r>
              <a:rPr lang="en-US" dirty="0" err="1" smtClean="0"/>
              <a:t>Với</a:t>
            </a:r>
            <a:r>
              <a:rPr lang="en-US" dirty="0" smtClean="0"/>
              <a:t> Backend </a:t>
            </a:r>
            <a:r>
              <a:rPr lang="en-US" dirty="0" err="1" smtClean="0"/>
              <a:t>sẽ</a:t>
            </a:r>
            <a:r>
              <a:rPr lang="en-US" dirty="0" smtClean="0"/>
              <a:t> </a:t>
            </a:r>
            <a:r>
              <a:rPr lang="en-US" dirty="0" err="1" smtClean="0"/>
              <a:t>dử</a:t>
            </a:r>
            <a:r>
              <a:rPr lang="en-US" dirty="0" smtClean="0"/>
              <a:t> </a:t>
            </a:r>
            <a:r>
              <a:rPr lang="en-US" dirty="0" err="1" smtClean="0"/>
              <a:t>dụng</a:t>
            </a:r>
            <a:r>
              <a:rPr lang="en-US" dirty="0" smtClean="0"/>
              <a:t> </a:t>
            </a:r>
          </a:p>
          <a:p>
            <a:pPr marL="0" lvl="0" indent="0" algn="l" rtl="0">
              <a:spcBef>
                <a:spcPts val="0"/>
              </a:spcBef>
              <a:spcAft>
                <a:spcPts val="0"/>
              </a:spcAft>
              <a:buNone/>
            </a:pPr>
            <a:r>
              <a:rPr lang="en-US" dirty="0" err="1" smtClean="0"/>
              <a:t>Với</a:t>
            </a:r>
            <a:r>
              <a:rPr lang="en-US" dirty="0" smtClean="0"/>
              <a:t> Database </a:t>
            </a:r>
            <a:r>
              <a:rPr lang="en-US" dirty="0" err="1" smtClean="0"/>
              <a:t>sẽ</a:t>
            </a:r>
            <a:r>
              <a:rPr lang="en-US" dirty="0" smtClean="0"/>
              <a:t> </a:t>
            </a:r>
            <a:r>
              <a:rPr lang="en-US" dirty="0" err="1" smtClean="0"/>
              <a:t>sử</a:t>
            </a:r>
            <a:r>
              <a:rPr lang="en-US" dirty="0" smtClean="0"/>
              <a:t> </a:t>
            </a:r>
            <a:r>
              <a:rPr lang="en-US" dirty="0" err="1" smtClean="0"/>
              <a:t>dụng</a:t>
            </a:r>
            <a:endParaRPr lang="en-US" dirty="0" smtClean="0"/>
          </a:p>
          <a:p>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15</a:t>
            </a:fld>
            <a:endParaRPr lang="en-US" dirty="0"/>
          </a:p>
        </p:txBody>
      </p:sp>
    </p:spTree>
    <p:extLst>
      <p:ext uri="{BB962C8B-B14F-4D97-AF65-F5344CB8AC3E}">
        <p14:creationId xmlns:p14="http://schemas.microsoft.com/office/powerpoint/2010/main" val="3374209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in chapter 3, I will present </a:t>
            </a:r>
            <a:r>
              <a:rPr lang="en-US" sz="1200" b="0" dirty="0" smtClean="0">
                <a:solidFill>
                  <a:schemeClr val="tx1">
                    <a:lumMod val="85000"/>
                    <a:lumOff val="15000"/>
                  </a:schemeClr>
                </a:solidFill>
                <a:latin typeface="Lato" panose="020B0604020202020204" charset="0"/>
              </a:rPr>
              <a:t>Solution &amp; Contribution</a:t>
            </a:r>
            <a:r>
              <a:rPr lang="en-US" sz="1200" b="0" baseline="0" dirty="0" smtClean="0">
                <a:solidFill>
                  <a:schemeClr val="tx1">
                    <a:lumMod val="85000"/>
                    <a:lumOff val="15000"/>
                  </a:schemeClr>
                </a:solidFill>
                <a:latin typeface="Lato" panose="020B0604020202020204" charset="0"/>
              </a:rPr>
              <a:t> </a:t>
            </a:r>
            <a:r>
              <a:rPr lang="en-US" dirty="0" smtClean="0"/>
              <a:t>to this project</a:t>
            </a:r>
          </a:p>
          <a:p>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16</a:t>
            </a:fld>
            <a:endParaRPr lang="en-US" dirty="0"/>
          </a:p>
        </p:txBody>
      </p:sp>
    </p:spTree>
    <p:extLst>
      <p:ext uri="{BB962C8B-B14F-4D97-AF65-F5344CB8AC3E}">
        <p14:creationId xmlns:p14="http://schemas.microsoft.com/office/powerpoint/2010/main" val="2469742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17</a:t>
            </a:fld>
            <a:endParaRPr lang="en-US" dirty="0"/>
          </a:p>
        </p:txBody>
      </p:sp>
    </p:spTree>
    <p:extLst>
      <p:ext uri="{BB962C8B-B14F-4D97-AF65-F5344CB8AC3E}">
        <p14:creationId xmlns:p14="http://schemas.microsoft.com/office/powerpoint/2010/main" val="3093956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Chức năng, nội dung được hiển thị rõ ràng, cụ thể, không chồng chéo các nội dung khác.</a:t>
            </a:r>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18</a:t>
            </a:fld>
            <a:endParaRPr lang="en-US" dirty="0"/>
          </a:p>
        </p:txBody>
      </p:sp>
    </p:spTree>
    <p:extLst>
      <p:ext uri="{BB962C8B-B14F-4D97-AF65-F5344CB8AC3E}">
        <p14:creationId xmlns:p14="http://schemas.microsoft.com/office/powerpoint/2010/main" val="3964028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important factors in managing and developing web applications today is the security</a:t>
            </a:r>
          </a:p>
          <a:p>
            <a:endParaRPr lang="en-US" dirty="0" smtClean="0"/>
          </a:p>
          <a:p>
            <a:r>
              <a:rPr lang="en-US" dirty="0" err="1" smtClean="0"/>
              <a:t>Một</a:t>
            </a:r>
            <a:r>
              <a:rPr lang="en-US" dirty="0" smtClean="0"/>
              <a:t> </a:t>
            </a:r>
            <a:r>
              <a:rPr lang="en-US" dirty="0" err="1" smtClean="0"/>
              <a:t>trong</a:t>
            </a:r>
            <a:r>
              <a:rPr lang="en-US" dirty="0" smtClean="0"/>
              <a:t> </a:t>
            </a:r>
            <a:r>
              <a:rPr lang="en-US" dirty="0" err="1" smtClean="0"/>
              <a:t>những</a:t>
            </a:r>
            <a:r>
              <a:rPr lang="en-US" dirty="0" smtClean="0"/>
              <a:t> </a:t>
            </a:r>
            <a:r>
              <a:rPr lang="en-US" dirty="0" err="1" smtClean="0"/>
              <a:t>yếu</a:t>
            </a:r>
            <a:r>
              <a:rPr lang="en-US" dirty="0" smtClean="0"/>
              <a:t> </a:t>
            </a:r>
            <a:r>
              <a:rPr lang="en-US" dirty="0" err="1" smtClean="0"/>
              <a:t>tố</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trong</a:t>
            </a:r>
            <a:r>
              <a:rPr lang="en-US" dirty="0" smtClean="0"/>
              <a:t> </a:t>
            </a:r>
            <a:r>
              <a:rPr lang="en-US" dirty="0" err="1" smtClean="0"/>
              <a:t>việc</a:t>
            </a:r>
            <a:r>
              <a:rPr lang="en-US" dirty="0" smtClean="0"/>
              <a:t> </a:t>
            </a:r>
            <a:r>
              <a:rPr lang="en-US" dirty="0" err="1" smtClean="0"/>
              <a:t>quản</a:t>
            </a:r>
            <a:r>
              <a:rPr lang="en-US" dirty="0" smtClean="0"/>
              <a:t> </a:t>
            </a:r>
            <a:r>
              <a:rPr lang="en-US" dirty="0" err="1" smtClean="0"/>
              <a:t>lý</a:t>
            </a:r>
            <a:r>
              <a:rPr lang="en-US" dirty="0" smtClean="0"/>
              <a:t> </a:t>
            </a:r>
            <a:r>
              <a:rPr lang="en-US" dirty="0" err="1" smtClean="0"/>
              <a:t>và</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ứng</a:t>
            </a:r>
            <a:r>
              <a:rPr lang="en-US" dirty="0" smtClean="0"/>
              <a:t> </a:t>
            </a:r>
            <a:r>
              <a:rPr lang="en-US" dirty="0" err="1" smtClean="0"/>
              <a:t>dụng</a:t>
            </a:r>
            <a:r>
              <a:rPr lang="en-US" dirty="0" smtClean="0"/>
              <a:t> web </a:t>
            </a:r>
            <a:r>
              <a:rPr lang="en-US" dirty="0" err="1" smtClean="0"/>
              <a:t>hiện</a:t>
            </a:r>
            <a:r>
              <a:rPr lang="en-US" dirty="0" smtClean="0"/>
              <a:t> nay </a:t>
            </a:r>
            <a:r>
              <a:rPr lang="en-US" dirty="0" err="1" smtClean="0"/>
              <a:t>đó</a:t>
            </a:r>
            <a:r>
              <a:rPr lang="en-US" dirty="0" smtClean="0"/>
              <a:t> </a:t>
            </a:r>
            <a:r>
              <a:rPr lang="en-US" dirty="0" err="1" smtClean="0"/>
              <a:t>là</a:t>
            </a:r>
            <a:r>
              <a:rPr lang="en-US" dirty="0" smtClean="0"/>
              <a:t> </a:t>
            </a:r>
            <a:r>
              <a:rPr lang="en-US" dirty="0" err="1" smtClean="0"/>
              <a:t>tính</a:t>
            </a:r>
            <a:r>
              <a:rPr lang="en-US" dirty="0" smtClean="0"/>
              <a:t> </a:t>
            </a:r>
            <a:r>
              <a:rPr lang="en-US" dirty="0" err="1" smtClean="0"/>
              <a:t>bảo</a:t>
            </a:r>
            <a:r>
              <a:rPr lang="en-US" dirty="0" smtClean="0"/>
              <a:t> </a:t>
            </a:r>
            <a:r>
              <a:rPr lang="en-US" dirty="0" err="1" smtClean="0"/>
              <a:t>mật</a:t>
            </a:r>
            <a:endParaRPr lang="en-US" dirty="0" smtClean="0"/>
          </a:p>
          <a:p>
            <a:r>
              <a:rPr lang="vi-VN" dirty="0" smtClean="0"/>
              <a:t>- Vấn đề</a:t>
            </a:r>
          </a:p>
          <a:p>
            <a:r>
              <a:rPr lang="vi-VN" dirty="0" smtClean="0"/>
              <a:t> Bảo vệ dữ liệu cá nhân của người dùng</a:t>
            </a:r>
          </a:p>
          <a:p>
            <a:r>
              <a:rPr lang="vi-VN" dirty="0" smtClean="0"/>
              <a:t> Giảm thiểu việc mất dữ liệu nhạy cảm khi rò rỉ cơ sở dữ liệu.</a:t>
            </a:r>
            <a:endParaRPr lang="en-US" dirty="0" smtClean="0"/>
          </a:p>
          <a:p>
            <a:r>
              <a:rPr lang="en-US" dirty="0" smtClean="0"/>
              <a:t>- </a:t>
            </a:r>
            <a:r>
              <a:rPr lang="en-US" dirty="0" err="1" smtClean="0"/>
              <a:t>Giải</a:t>
            </a:r>
            <a:r>
              <a:rPr lang="en-US" dirty="0" smtClean="0"/>
              <a:t> </a:t>
            </a:r>
            <a:r>
              <a:rPr lang="en-US" dirty="0" err="1" smtClean="0"/>
              <a:t>pháp</a:t>
            </a:r>
            <a:endParaRPr lang="en-US" dirty="0" smtClean="0"/>
          </a:p>
          <a:p>
            <a:r>
              <a:rPr lang="en-US" dirty="0" smtClean="0"/>
              <a:t> JWT</a:t>
            </a:r>
          </a:p>
          <a:p>
            <a:r>
              <a:rPr lang="en-US" dirty="0" smtClean="0"/>
              <a:t> </a:t>
            </a:r>
            <a:r>
              <a:rPr lang="en-US" dirty="0" err="1" smtClean="0"/>
              <a:t>Bcrypt</a:t>
            </a:r>
            <a:endParaRPr lang="en-US" dirty="0" smtClean="0"/>
          </a:p>
        </p:txBody>
      </p:sp>
      <p:sp>
        <p:nvSpPr>
          <p:cNvPr id="4" name="Slide Number Placeholder 3"/>
          <p:cNvSpPr>
            <a:spLocks noGrp="1"/>
          </p:cNvSpPr>
          <p:nvPr>
            <p:ph type="sldNum" sz="quarter" idx="10"/>
          </p:nvPr>
        </p:nvSpPr>
        <p:spPr/>
        <p:txBody>
          <a:bodyPr/>
          <a:lstStyle/>
          <a:p>
            <a:fld id="{46A89101-9658-44D9-BF1F-5967C62D35E6}" type="slidenum">
              <a:rPr lang="en-US" smtClean="0"/>
              <a:pPr/>
              <a:t>19</a:t>
            </a:fld>
            <a:endParaRPr lang="en-US" dirty="0"/>
          </a:p>
        </p:txBody>
      </p:sp>
    </p:spTree>
    <p:extLst>
      <p:ext uri="{BB962C8B-B14F-4D97-AF65-F5344CB8AC3E}">
        <p14:creationId xmlns:p14="http://schemas.microsoft.com/office/powerpoint/2010/main" val="2094669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JWT được sử dụng để xác thực người dùng một cách an toàn.</a:t>
            </a:r>
          </a:p>
          <a:p>
            <a:r>
              <a:rPr lang="vi-VN" dirty="0" smtClean="0"/>
              <a:t> • Quản lý ủy quyền và truy cập</a:t>
            </a:r>
          </a:p>
          <a:p>
            <a:r>
              <a:rPr lang="vi-VN" dirty="0" smtClean="0"/>
              <a:t> • Tránh sử dụng cookie</a:t>
            </a:r>
          </a:p>
          <a:p>
            <a:r>
              <a:rPr lang="vi-VN" dirty="0" smtClean="0"/>
              <a:t> • Khả năng mở rộng và tích hợp</a:t>
            </a:r>
          </a:p>
          <a:p>
            <a:r>
              <a:rPr lang="vi-VN" dirty="0" smtClean="0"/>
              <a:t> • Hạn chế về thời gian</a:t>
            </a:r>
          </a:p>
          <a:p>
            <a:r>
              <a:rPr lang="vi-VN" dirty="0" smtClean="0"/>
              <a:t> • Toàn vẹn dữ liệu</a:t>
            </a:r>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20</a:t>
            </a:fld>
            <a:endParaRPr lang="en-US" dirty="0"/>
          </a:p>
        </p:txBody>
      </p:sp>
    </p:spTree>
    <p:extLst>
      <p:ext uri="{BB962C8B-B14F-4D97-AF65-F5344CB8AC3E}">
        <p14:creationId xmlns:p14="http://schemas.microsoft.com/office/powerpoint/2010/main" val="29224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047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Bcrypt là một mã băm thuật toán được sử dụng để bảo vệ mật khẩu. Khi sử dụng Bcrypt, kết quả mã hóa sẽ khác nhau khi băm cùng một mật khẩu, giúp dữ liệu được mã hóa gần như ngẫu nhiên trong cơ sở dữ liệu.</a:t>
            </a:r>
            <a:endParaRPr lang="en-US" dirty="0" smtClean="0"/>
          </a:p>
          <a:p>
            <a:endParaRPr lang="en-US" dirty="0" smtClean="0"/>
          </a:p>
          <a:p>
            <a:r>
              <a:rPr lang="en-US" dirty="0" err="1" smtClean="0"/>
              <a:t>Bcrypt</a:t>
            </a:r>
            <a:r>
              <a:rPr lang="en-US" dirty="0" smtClean="0"/>
              <a:t> is a cryptographic hashing algorithm used to protect passwords. When using </a:t>
            </a:r>
            <a:r>
              <a:rPr lang="en-US" dirty="0" err="1" smtClean="0"/>
              <a:t>Bcrypt</a:t>
            </a:r>
            <a:r>
              <a:rPr lang="en-US" dirty="0" smtClean="0"/>
              <a:t>, the resulting encryption will be different every time the same password is hashed, making the encrypted data nearly random in the database.</a:t>
            </a:r>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21</a:t>
            </a:fld>
            <a:endParaRPr lang="en-US" dirty="0"/>
          </a:p>
        </p:txBody>
      </p:sp>
    </p:spTree>
    <p:extLst>
      <p:ext uri="{BB962C8B-B14F-4D97-AF65-F5344CB8AC3E}">
        <p14:creationId xmlns:p14="http://schemas.microsoft.com/office/powerpoint/2010/main" val="2833969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discuss our automated email system.</a:t>
            </a:r>
          </a:p>
          <a:p>
            <a:endParaRPr lang="en-US" dirty="0" smtClean="0"/>
          </a:p>
          <a:p>
            <a:r>
              <a:rPr lang="en-US" dirty="0" err="1" smtClean="0"/>
              <a:t>Tiếp</a:t>
            </a:r>
            <a:r>
              <a:rPr lang="en-US" dirty="0" smtClean="0"/>
              <a:t> </a:t>
            </a:r>
            <a:r>
              <a:rPr lang="en-US" dirty="0" err="1" smtClean="0"/>
              <a:t>theo</a:t>
            </a:r>
            <a:r>
              <a:rPr lang="en-US" dirty="0" smtClean="0"/>
              <a:t>, </a:t>
            </a:r>
            <a:r>
              <a:rPr lang="en-US" dirty="0" err="1" smtClean="0"/>
              <a:t>chúng</a:t>
            </a:r>
            <a:r>
              <a:rPr lang="en-US" dirty="0" smtClean="0"/>
              <a:t> ta </a:t>
            </a:r>
            <a:r>
              <a:rPr lang="en-US" dirty="0" err="1" smtClean="0"/>
              <a:t>sẽ</a:t>
            </a:r>
            <a:r>
              <a:rPr lang="en-US" dirty="0" smtClean="0"/>
              <a:t> </a:t>
            </a:r>
            <a:r>
              <a:rPr lang="en-US" dirty="0" err="1" smtClean="0"/>
              <a:t>thảo</a:t>
            </a:r>
            <a:r>
              <a:rPr lang="en-US" dirty="0" smtClean="0"/>
              <a:t> </a:t>
            </a:r>
            <a:r>
              <a:rPr lang="en-US" dirty="0" err="1" smtClean="0"/>
              <a:t>luận</a:t>
            </a:r>
            <a:r>
              <a:rPr lang="en-US" dirty="0" smtClean="0"/>
              <a:t> </a:t>
            </a:r>
            <a:r>
              <a:rPr lang="en-US" dirty="0" err="1" smtClean="0"/>
              <a:t>về</a:t>
            </a:r>
            <a:r>
              <a:rPr lang="en-US" dirty="0" smtClean="0"/>
              <a:t> </a:t>
            </a:r>
            <a:r>
              <a:rPr lang="en-US" dirty="0" err="1" smtClean="0"/>
              <a:t>hệ</a:t>
            </a:r>
            <a:r>
              <a:rPr lang="en-US" dirty="0" smtClean="0"/>
              <a:t> </a:t>
            </a:r>
            <a:r>
              <a:rPr lang="en-US" dirty="0" err="1" smtClean="0"/>
              <a:t>thống</a:t>
            </a:r>
            <a:r>
              <a:rPr lang="en-US" dirty="0" smtClean="0"/>
              <a:t> email </a:t>
            </a:r>
            <a:r>
              <a:rPr lang="en-US" dirty="0" err="1" smtClean="0"/>
              <a:t>tự</a:t>
            </a:r>
            <a:r>
              <a:rPr lang="en-US" dirty="0" smtClean="0"/>
              <a:t> </a:t>
            </a:r>
            <a:r>
              <a:rPr lang="en-US" dirty="0" err="1" smtClean="0"/>
              <a:t>động</a:t>
            </a:r>
            <a:r>
              <a:rPr lang="en-US" dirty="0" smtClean="0"/>
              <a:t> </a:t>
            </a:r>
            <a:r>
              <a:rPr lang="en-US" dirty="0" err="1" smtClean="0"/>
              <a:t>của</a:t>
            </a:r>
            <a:r>
              <a:rPr lang="en-US" dirty="0" smtClean="0"/>
              <a:t> </a:t>
            </a:r>
            <a:r>
              <a:rPr lang="en-US" dirty="0" err="1" smtClean="0"/>
              <a:t>chúng</a:t>
            </a:r>
            <a:r>
              <a:rPr lang="en-US" dirty="0" smtClean="0"/>
              <a:t> ta.</a:t>
            </a:r>
          </a:p>
          <a:p>
            <a:r>
              <a:rPr lang="en-US" dirty="0" err="1" smtClean="0"/>
              <a:t>Với</a:t>
            </a:r>
            <a:r>
              <a:rPr lang="en-US" dirty="0" smtClean="0"/>
              <a:t> </a:t>
            </a:r>
            <a:r>
              <a:rPr lang="en-US" dirty="0" err="1" smtClean="0"/>
              <a:t>những</a:t>
            </a:r>
            <a:r>
              <a:rPr lang="en-US" dirty="0" smtClean="0"/>
              <a:t> </a:t>
            </a:r>
            <a:r>
              <a:rPr lang="en-US" dirty="0" err="1" smtClean="0"/>
              <a:t>thông</a:t>
            </a:r>
            <a:r>
              <a:rPr lang="en-US" dirty="0" smtClean="0"/>
              <a:t> tin </a:t>
            </a:r>
            <a:r>
              <a:rPr lang="en-US" dirty="0" err="1" smtClean="0"/>
              <a:t>cần</a:t>
            </a:r>
            <a:r>
              <a:rPr lang="en-US" dirty="0" smtClean="0"/>
              <a:t> </a:t>
            </a:r>
            <a:r>
              <a:rPr lang="en-US" dirty="0" err="1" smtClean="0"/>
              <a:t>thiết</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sẽ</a:t>
            </a:r>
            <a:r>
              <a:rPr lang="en-US" dirty="0" smtClean="0"/>
              <a:t> </a:t>
            </a:r>
            <a:r>
              <a:rPr lang="en-US" dirty="0" err="1" smtClean="0"/>
              <a:t>tự</a:t>
            </a:r>
            <a:r>
              <a:rPr lang="en-US" dirty="0" smtClean="0"/>
              <a:t> </a:t>
            </a:r>
            <a:r>
              <a:rPr lang="en-US" dirty="0" err="1" smtClean="0"/>
              <a:t>động</a:t>
            </a:r>
            <a:r>
              <a:rPr lang="en-US" dirty="0" smtClean="0"/>
              <a:t> </a:t>
            </a:r>
            <a:r>
              <a:rPr lang="en-US" dirty="0" err="1" smtClean="0"/>
              <a:t>gửi</a:t>
            </a:r>
            <a:r>
              <a:rPr lang="en-US" dirty="0" smtClean="0"/>
              <a:t> email </a:t>
            </a:r>
            <a:r>
              <a:rPr lang="en-US" dirty="0" err="1" smtClean="0"/>
              <a:t>tới</a:t>
            </a:r>
            <a:r>
              <a:rPr lang="en-US" dirty="0" smtClean="0"/>
              <a:t> </a:t>
            </a:r>
            <a:r>
              <a:rPr lang="en-US" dirty="0" err="1" smtClean="0"/>
              <a:t>khách</a:t>
            </a:r>
            <a:r>
              <a:rPr lang="en-US" dirty="0" smtClean="0"/>
              <a:t> </a:t>
            </a:r>
            <a:r>
              <a:rPr lang="en-US" dirty="0" err="1" smtClean="0"/>
              <a:t>hàng</a:t>
            </a:r>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22</a:t>
            </a:fld>
            <a:endParaRPr lang="en-US" dirty="0"/>
          </a:p>
        </p:txBody>
      </p:sp>
    </p:spTree>
    <p:extLst>
      <p:ext uri="{BB962C8B-B14F-4D97-AF65-F5344CB8AC3E}">
        <p14:creationId xmlns:p14="http://schemas.microsoft.com/office/powerpoint/2010/main" val="1804208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 want to talk about the importance of statistics in restaurant management</a:t>
            </a:r>
          </a:p>
          <a:p>
            <a:endParaRPr lang="en-US" dirty="0" smtClean="0"/>
          </a:p>
          <a:p>
            <a:r>
              <a:rPr lang="en-US" dirty="0" err="1" smtClean="0"/>
              <a:t>Cuối</a:t>
            </a:r>
            <a:r>
              <a:rPr lang="en-US" dirty="0" smtClean="0"/>
              <a:t> </a:t>
            </a:r>
            <a:r>
              <a:rPr lang="en-US" dirty="0" err="1" smtClean="0"/>
              <a:t>cùng</a:t>
            </a:r>
            <a:r>
              <a:rPr lang="en-US" dirty="0" smtClean="0"/>
              <a:t>, </a:t>
            </a:r>
            <a:r>
              <a:rPr lang="en-US" dirty="0" err="1" smtClean="0"/>
              <a:t>tôi</a:t>
            </a:r>
            <a:r>
              <a:rPr lang="en-US" dirty="0" smtClean="0"/>
              <a:t> </a:t>
            </a:r>
            <a:r>
              <a:rPr lang="en-US" dirty="0" err="1" smtClean="0"/>
              <a:t>muốn</a:t>
            </a:r>
            <a:r>
              <a:rPr lang="en-US" dirty="0" smtClean="0"/>
              <a:t> </a:t>
            </a:r>
            <a:r>
              <a:rPr lang="en-US" dirty="0" err="1" smtClean="0"/>
              <a:t>nói</a:t>
            </a:r>
            <a:r>
              <a:rPr lang="en-US" dirty="0" smtClean="0"/>
              <a:t> </a:t>
            </a:r>
            <a:r>
              <a:rPr lang="en-US" dirty="0" err="1" smtClean="0"/>
              <a:t>về</a:t>
            </a:r>
            <a:r>
              <a:rPr lang="en-US" dirty="0" smtClean="0"/>
              <a:t> </a:t>
            </a:r>
            <a:r>
              <a:rPr lang="en-US" dirty="0" err="1" smtClean="0"/>
              <a:t>tầm</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a:t>
            </a:r>
            <a:r>
              <a:rPr lang="en-US" dirty="0" err="1" smtClean="0"/>
              <a:t>thống</a:t>
            </a:r>
            <a:r>
              <a:rPr lang="en-US" dirty="0" smtClean="0"/>
              <a:t> </a:t>
            </a:r>
            <a:r>
              <a:rPr lang="en-US" dirty="0" err="1" smtClean="0"/>
              <a:t>kê</a:t>
            </a:r>
            <a:r>
              <a:rPr lang="en-US" dirty="0" smtClean="0"/>
              <a:t> </a:t>
            </a:r>
            <a:r>
              <a:rPr lang="en-US" dirty="0" err="1" smtClean="0"/>
              <a:t>trong</a:t>
            </a:r>
            <a:r>
              <a:rPr lang="en-US" dirty="0" smtClean="0"/>
              <a:t> </a:t>
            </a:r>
            <a:r>
              <a:rPr lang="en-US" dirty="0" err="1" smtClean="0"/>
              <a:t>quản</a:t>
            </a:r>
            <a:r>
              <a:rPr lang="en-US" dirty="0" smtClean="0"/>
              <a:t> </a:t>
            </a:r>
            <a:r>
              <a:rPr lang="en-US" dirty="0" err="1" smtClean="0"/>
              <a:t>lý</a:t>
            </a:r>
            <a:r>
              <a:rPr lang="en-US" dirty="0" smtClean="0"/>
              <a:t> </a:t>
            </a:r>
            <a:r>
              <a:rPr lang="en-US" dirty="0" err="1" smtClean="0"/>
              <a:t>nhà</a:t>
            </a:r>
            <a:r>
              <a:rPr lang="en-US" dirty="0" smtClean="0"/>
              <a:t> hang</a:t>
            </a:r>
          </a:p>
          <a:p>
            <a:r>
              <a:rPr lang="en-US" dirty="0" err="1" smtClean="0"/>
              <a:t>Trong</a:t>
            </a:r>
            <a:r>
              <a:rPr lang="en-US" dirty="0" smtClean="0"/>
              <a:t> </a:t>
            </a:r>
            <a:r>
              <a:rPr lang="en-US" dirty="0" err="1" smtClean="0"/>
              <a:t>quản</a:t>
            </a:r>
            <a:r>
              <a:rPr lang="en-US" dirty="0" smtClean="0"/>
              <a:t> </a:t>
            </a:r>
            <a:r>
              <a:rPr lang="en-US" dirty="0" err="1" smtClean="0"/>
              <a:t>lý</a:t>
            </a:r>
            <a:r>
              <a:rPr lang="en-US" dirty="0" smtClean="0"/>
              <a:t> </a:t>
            </a:r>
            <a:r>
              <a:rPr lang="en-US" dirty="0" err="1" smtClean="0"/>
              <a:t>nhà</a:t>
            </a:r>
            <a:r>
              <a:rPr lang="en-US" dirty="0" smtClean="0"/>
              <a:t> </a:t>
            </a:r>
            <a:r>
              <a:rPr lang="en-US" dirty="0" err="1" smtClean="0"/>
              <a:t>hàng</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số</a:t>
            </a:r>
            <a:r>
              <a:rPr lang="en-US" dirty="0" smtClean="0"/>
              <a:t> </a:t>
            </a:r>
            <a:r>
              <a:rPr lang="en-US" dirty="0" err="1" smtClean="0"/>
              <a:t>liệu</a:t>
            </a:r>
            <a:r>
              <a:rPr lang="en-US" dirty="0" smtClean="0"/>
              <a:t> </a:t>
            </a:r>
            <a:r>
              <a:rPr lang="en-US" dirty="0" err="1" smtClean="0"/>
              <a:t>thống</a:t>
            </a:r>
            <a:r>
              <a:rPr lang="en-US" dirty="0" smtClean="0"/>
              <a:t> </a:t>
            </a:r>
            <a:r>
              <a:rPr lang="en-US" dirty="0" err="1" smtClean="0"/>
              <a:t>kê</a:t>
            </a:r>
            <a:r>
              <a:rPr lang="en-US" dirty="0" smtClean="0"/>
              <a:t> </a:t>
            </a:r>
            <a:r>
              <a:rPr lang="en-US" dirty="0" err="1" smtClean="0"/>
              <a:t>không</a:t>
            </a:r>
            <a:r>
              <a:rPr lang="en-US" dirty="0" smtClean="0"/>
              <a:t> </a:t>
            </a:r>
            <a:r>
              <a:rPr lang="en-US" dirty="0" err="1" smtClean="0"/>
              <a:t>chỉ</a:t>
            </a:r>
            <a:r>
              <a:rPr lang="en-US" dirty="0" smtClean="0"/>
              <a:t> </a:t>
            </a:r>
            <a:r>
              <a:rPr lang="en-US" dirty="0" err="1" smtClean="0"/>
              <a:t>giúp</a:t>
            </a:r>
            <a:r>
              <a:rPr lang="en-US" dirty="0" smtClean="0"/>
              <a:t> </a:t>
            </a:r>
            <a:r>
              <a:rPr lang="en-US" dirty="0" err="1" smtClean="0"/>
              <a:t>nâng</a:t>
            </a:r>
            <a:r>
              <a:rPr lang="en-US" dirty="0" smtClean="0"/>
              <a:t> </a:t>
            </a:r>
            <a:r>
              <a:rPr lang="en-US" dirty="0" err="1" smtClean="0"/>
              <a:t>cao</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mà</a:t>
            </a:r>
            <a:r>
              <a:rPr lang="en-US" dirty="0" smtClean="0"/>
              <a:t> </a:t>
            </a:r>
            <a:r>
              <a:rPr lang="en-US" dirty="0" err="1" smtClean="0"/>
              <a:t>còn</a:t>
            </a:r>
            <a:r>
              <a:rPr lang="en-US" dirty="0" smtClean="0"/>
              <a:t> </a:t>
            </a:r>
            <a:r>
              <a:rPr lang="en-US" dirty="0" err="1" smtClean="0"/>
              <a:t>mang</a:t>
            </a:r>
            <a:r>
              <a:rPr lang="en-US" dirty="0" smtClean="0"/>
              <a:t> </a:t>
            </a:r>
            <a:r>
              <a:rPr lang="en-US" dirty="0" err="1" smtClean="0"/>
              <a:t>lại</a:t>
            </a:r>
            <a:r>
              <a:rPr lang="en-US" dirty="0" smtClean="0"/>
              <a:t> </a:t>
            </a:r>
            <a:r>
              <a:rPr lang="en-US" dirty="0" err="1" smtClean="0"/>
              <a:t>nhiều</a:t>
            </a:r>
            <a:r>
              <a:rPr lang="en-US" dirty="0" smtClean="0"/>
              <a:t> </a:t>
            </a:r>
            <a:r>
              <a:rPr lang="en-US" dirty="0" err="1" smtClean="0"/>
              <a:t>lợi</a:t>
            </a:r>
            <a:r>
              <a:rPr lang="en-US" dirty="0" smtClean="0"/>
              <a:t> </a:t>
            </a:r>
            <a:r>
              <a:rPr lang="en-US" dirty="0" err="1" smtClean="0"/>
              <a:t>ích</a:t>
            </a:r>
            <a:r>
              <a:rPr lang="en-US" dirty="0" smtClean="0"/>
              <a:t> </a:t>
            </a:r>
            <a:r>
              <a:rPr lang="en-US" dirty="0" err="1" smtClean="0"/>
              <a:t>khác</a:t>
            </a:r>
            <a:r>
              <a:rPr lang="en-US" dirty="0" smtClean="0"/>
              <a:t> </a:t>
            </a:r>
            <a:r>
              <a:rPr lang="en-US" dirty="0" err="1" smtClean="0"/>
              <a:t>nhau</a:t>
            </a:r>
            <a:r>
              <a:rPr lang="en-US" dirty="0" smtClean="0"/>
              <a:t>.</a:t>
            </a:r>
          </a:p>
          <a:p>
            <a:r>
              <a:rPr lang="vi-VN" dirty="0" smtClean="0"/>
              <a:t>Thống kê cung cấp cái nhìn tổng quan về hoạt động kinh doanh, từ đó giúp nhà quản lý đưa ra quyết định chính xác và kịp thời.</a:t>
            </a:r>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24</a:t>
            </a:fld>
            <a:endParaRPr lang="en-US" dirty="0"/>
          </a:p>
        </p:txBody>
      </p:sp>
    </p:spTree>
    <p:extLst>
      <p:ext uri="{BB962C8B-B14F-4D97-AF65-F5344CB8AC3E}">
        <p14:creationId xmlns:p14="http://schemas.microsoft.com/office/powerpoint/2010/main" val="4162505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Finally, in this last part, I will present the </a:t>
            </a:r>
            <a:r>
              <a:rPr lang="en-US" sz="1200" b="0" dirty="0" smtClean="0">
                <a:solidFill>
                  <a:schemeClr val="tx1">
                    <a:lumMod val="85000"/>
                    <a:lumOff val="15000"/>
                  </a:schemeClr>
                </a:solidFill>
                <a:latin typeface="Lato" panose="020B0604020202020204" charset="0"/>
              </a:rPr>
              <a:t>Conclusion and</a:t>
            </a:r>
            <a:r>
              <a:rPr lang="en-US" dirty="0" smtClean="0"/>
              <a:t> future work for application development</a:t>
            </a:r>
          </a:p>
        </p:txBody>
      </p:sp>
      <p:sp>
        <p:nvSpPr>
          <p:cNvPr id="4" name="Slide Number Placeholder 3"/>
          <p:cNvSpPr>
            <a:spLocks noGrp="1"/>
          </p:cNvSpPr>
          <p:nvPr>
            <p:ph type="sldNum" sz="quarter" idx="10"/>
          </p:nvPr>
        </p:nvSpPr>
        <p:spPr/>
        <p:txBody>
          <a:bodyPr/>
          <a:lstStyle/>
          <a:p>
            <a:fld id="{46A89101-9658-44D9-BF1F-5967C62D35E6}" type="slidenum">
              <a:rPr lang="en-US" smtClean="0"/>
              <a:pPr/>
              <a:t>27</a:t>
            </a:fld>
            <a:endParaRPr lang="en-US" dirty="0"/>
          </a:p>
        </p:txBody>
      </p:sp>
    </p:spTree>
    <p:extLst>
      <p:ext uri="{BB962C8B-B14F-4D97-AF65-F5344CB8AC3E}">
        <p14:creationId xmlns:p14="http://schemas.microsoft.com/office/powerpoint/2010/main" val="309498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 Tổng quan hệ thống:</a:t>
            </a:r>
          </a:p>
          <a:p>
            <a:r>
              <a:rPr lang="vi-VN" dirty="0" smtClean="0"/>
              <a:t> Cung cấp các chức năng quản lý như: quản lý món ăn, quản lý đơn hàng, quản lý người dùng, thống kê</a:t>
            </a:r>
          </a:p>
          <a:p>
            <a:r>
              <a:rPr lang="vi-VN" dirty="0" smtClean="0"/>
              <a:t> Cung cấp các chức năng tiện ích cho khách hàng như: đặt bàn/món ăn trực tuyến, đọc blog, xem thông tin nhà hàng</a:t>
            </a:r>
          </a:p>
          <a:p>
            <a:r>
              <a:rPr lang="vi-VN" dirty="0" smtClean="0"/>
              <a:t>- Thành tựu:</a:t>
            </a:r>
          </a:p>
          <a:p>
            <a:r>
              <a:rPr lang="vi-VN" dirty="0" smtClean="0"/>
              <a:t> Nâng cao kỹ năng lập trình Java, Typescript, SQL</a:t>
            </a:r>
          </a:p>
          <a:p>
            <a:r>
              <a:rPr lang="vi-VN" dirty="0" smtClean="0"/>
              <a:t> Đồ án tốt nghiệp đã giúp tôi tiếp cận thực tế với nghề cụ thể Quản lý nhà hàng và xây dựng một hệ thống hoàn chỉnh.</a:t>
            </a:r>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28</a:t>
            </a:fld>
            <a:endParaRPr lang="en-US" dirty="0"/>
          </a:p>
        </p:txBody>
      </p:sp>
    </p:spTree>
    <p:extLst>
      <p:ext uri="{BB962C8B-B14F-4D97-AF65-F5344CB8AC3E}">
        <p14:creationId xmlns:p14="http://schemas.microsoft.com/office/powerpoint/2010/main" val="144823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 Giao diện người dùng chưa bắt mắt</a:t>
            </a:r>
          </a:p>
          <a:p>
            <a:pPr marL="171450" indent="-171450">
              <a:buFontTx/>
              <a:buChar char="-"/>
            </a:pPr>
            <a:r>
              <a:rPr lang="vi-VN" dirty="0" smtClean="0"/>
              <a:t>Một số tính năng chưa được phát triển tốt như phân tích và thống kê nâng cao.</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vi-VN" dirty="0" smtClean="0"/>
              <a:t>- Cải thiện giao diện người dùng</a:t>
            </a:r>
          </a:p>
          <a:p>
            <a:pPr marL="171450" indent="-171450">
              <a:buFontTx/>
              <a:buChar char="-"/>
            </a:pPr>
            <a:r>
              <a:rPr lang="vi-VN" dirty="0" smtClean="0"/>
              <a:t>- Thêm tính năng phân tích và thống kê nâng cao</a:t>
            </a:r>
          </a:p>
          <a:p>
            <a:pPr marL="171450" indent="-171450">
              <a:buFontTx/>
              <a:buChar char="-"/>
            </a:pPr>
            <a:r>
              <a:rPr lang="vi-VN" dirty="0" smtClean="0"/>
              <a:t>- Tối ưu hóa trang web về hiệu suất và trải nghiệm người dùng cũng như các dịch vụ của trang web.</a:t>
            </a:r>
          </a:p>
          <a:p>
            <a:pPr marL="171450" indent="-171450">
              <a:buFontTx/>
              <a:buChar char="-"/>
            </a:pPr>
            <a:r>
              <a:rPr lang="vi-VN" dirty="0" smtClean="0"/>
              <a:t>- Tích hợp các công nghệ mới vào hệ thống.</a:t>
            </a:r>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29</a:t>
            </a:fld>
            <a:endParaRPr lang="en-US" dirty="0"/>
          </a:p>
        </p:txBody>
      </p:sp>
    </p:spTree>
    <p:extLst>
      <p:ext uri="{BB962C8B-B14F-4D97-AF65-F5344CB8AC3E}">
        <p14:creationId xmlns:p14="http://schemas.microsoft.com/office/powerpoint/2010/main" val="2748533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vi-VN" dirty="0" smtClean="0"/>
              <a:t>Welcome the teachers in the association and the students who were present at the graduation thesis defense today.</a:t>
            </a:r>
          </a:p>
          <a:p>
            <a:pPr marL="0" lvl="0" indent="0" algn="l" rtl="0">
              <a:spcBef>
                <a:spcPts val="0"/>
              </a:spcBef>
              <a:spcAft>
                <a:spcPts val="0"/>
              </a:spcAft>
              <a:buNone/>
            </a:pPr>
            <a:r>
              <a:rPr lang="vi-VN" dirty="0" smtClean="0"/>
              <a:t>I would like to introduce myself, my name is</a:t>
            </a:r>
            <a:r>
              <a:rPr lang="en-US" dirty="0" smtClean="0"/>
              <a:t> Le</a:t>
            </a:r>
            <a:r>
              <a:rPr lang="en-US" baseline="0" dirty="0" smtClean="0"/>
              <a:t> </a:t>
            </a:r>
            <a:r>
              <a:rPr lang="en-US" baseline="0" dirty="0" err="1" smtClean="0"/>
              <a:t>Thanh</a:t>
            </a:r>
            <a:r>
              <a:rPr lang="en-US" baseline="0" dirty="0" smtClean="0"/>
              <a:t> </a:t>
            </a:r>
            <a:r>
              <a:rPr lang="en-US" baseline="0" dirty="0" err="1" smtClean="0"/>
              <a:t>Chinh</a:t>
            </a:r>
            <a:r>
              <a:rPr lang="vi-VN" dirty="0" smtClean="0"/>
              <a:t>. Today I will present to the committee my graduation thesis topic called "</a:t>
            </a:r>
            <a:r>
              <a:rPr lang="en-US" dirty="0" smtClean="0"/>
              <a:t>Restaurant Order and Management Website </a:t>
            </a:r>
            <a:r>
              <a:rPr lang="vi-VN" dirty="0" smtClean="0"/>
              <a:t>" under the guidance directly from lecturer</a:t>
            </a:r>
            <a:r>
              <a:rPr lang="en-US" dirty="0" smtClean="0"/>
              <a:t> Le</a:t>
            </a:r>
            <a:r>
              <a:rPr lang="en-US" baseline="0" dirty="0" smtClean="0"/>
              <a:t> Ba </a:t>
            </a:r>
            <a:r>
              <a:rPr lang="en-US" baseline="0" dirty="0" err="1" smtClean="0"/>
              <a:t>Vui</a:t>
            </a:r>
            <a:endParaRPr lang="en-US" dirty="0" smtClean="0"/>
          </a:p>
          <a:p>
            <a:pPr marL="0" lvl="0" indent="0" algn="l" rtl="0">
              <a:spcBef>
                <a:spcPts val="0"/>
              </a:spcBef>
              <a:spcAft>
                <a:spcPts val="0"/>
              </a:spcAft>
              <a:buNone/>
            </a:pPr>
            <a:r>
              <a:rPr lang="vi-VN" dirty="0" smtClean="0"/>
              <a:t>Chào mừng các thầy cô trong hội và các em sinh viên đã có mặt trong buổi bảo vệ luận văn tốt nghiệp ngày hôm nay.</a:t>
            </a:r>
          </a:p>
          <a:p>
            <a:pPr marL="0" lvl="0" indent="0" algn="l" rtl="0">
              <a:spcBef>
                <a:spcPts val="0"/>
              </a:spcBef>
              <a:spcAft>
                <a:spcPts val="0"/>
              </a:spcAft>
              <a:buNone/>
            </a:pPr>
            <a:r>
              <a:rPr lang="vi-VN" dirty="0" smtClean="0"/>
              <a:t>Em xin tự giới thiệu, em tên</a:t>
            </a:r>
            <a:r>
              <a:rPr lang="en-US" dirty="0" smtClean="0"/>
              <a:t> Le</a:t>
            </a:r>
            <a:r>
              <a:rPr lang="en-US" baseline="0" dirty="0" smtClean="0"/>
              <a:t> </a:t>
            </a:r>
            <a:r>
              <a:rPr lang="en-US" baseline="0" dirty="0" err="1" smtClean="0"/>
              <a:t>Thành</a:t>
            </a:r>
            <a:r>
              <a:rPr lang="en-US" baseline="0" dirty="0" smtClean="0"/>
              <a:t> </a:t>
            </a:r>
            <a:r>
              <a:rPr lang="en-US" baseline="0" dirty="0" err="1" smtClean="0"/>
              <a:t>chỉnh</a:t>
            </a:r>
            <a:r>
              <a:rPr lang="vi-VN" dirty="0" smtClean="0"/>
              <a:t>.  Hôm nay em sẽ trình bày trước hội đồng đề tài luận văn tốt nghiệp của em mang tên “</a:t>
            </a:r>
            <a:r>
              <a:rPr lang="en-US" dirty="0" smtClean="0"/>
              <a:t>Restaurant Order and Management Website </a:t>
            </a:r>
            <a:r>
              <a:rPr lang="vi-VN" dirty="0" smtClean="0"/>
              <a:t>” dưới sự hướng dẫn trực tiếp của giảng viên</a:t>
            </a:r>
            <a:r>
              <a:rPr lang="en-US" dirty="0" smtClean="0"/>
              <a:t> </a:t>
            </a:r>
            <a:r>
              <a:rPr lang="en-US" dirty="0" err="1" smtClean="0"/>
              <a:t>Lê</a:t>
            </a:r>
            <a:r>
              <a:rPr lang="en-US" baseline="0" dirty="0" smtClean="0"/>
              <a:t> </a:t>
            </a:r>
            <a:r>
              <a:rPr lang="en-US" baseline="0" dirty="0" err="1" smtClean="0"/>
              <a:t>Bá</a:t>
            </a:r>
            <a:r>
              <a:rPr lang="en-US" baseline="0" dirty="0" smtClean="0"/>
              <a:t> </a:t>
            </a:r>
            <a:r>
              <a:rPr lang="en-US" baseline="0" dirty="0" err="1" smtClean="0"/>
              <a:t>Vui</a:t>
            </a:r>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3</a:t>
            </a:fld>
            <a:endParaRPr lang="en-US" dirty="0"/>
          </a:p>
        </p:txBody>
      </p:sp>
    </p:spTree>
    <p:extLst>
      <p:ext uri="{BB962C8B-B14F-4D97-AF65-F5344CB8AC3E}">
        <p14:creationId xmlns:p14="http://schemas.microsoft.com/office/powerpoint/2010/main" val="82262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Với</a:t>
            </a:r>
            <a:r>
              <a:rPr lang="en-US" dirty="0"/>
              <a:t> </a:t>
            </a:r>
            <a:r>
              <a:rPr lang="en-US" dirty="0" err="1"/>
              <a:t>bài</a:t>
            </a:r>
            <a:r>
              <a:rPr lang="en-US" dirty="0"/>
              <a:t> </a:t>
            </a:r>
            <a:r>
              <a:rPr lang="en-US" dirty="0" err="1"/>
              <a:t>trình</a:t>
            </a:r>
            <a:r>
              <a:rPr lang="en-US" dirty="0"/>
              <a:t> </a:t>
            </a:r>
            <a:r>
              <a:rPr lang="en-US" dirty="0" err="1"/>
              <a:t>bày</a:t>
            </a:r>
            <a:r>
              <a:rPr lang="en-US" dirty="0"/>
              <a:t> </a:t>
            </a:r>
            <a:r>
              <a:rPr lang="en-US" dirty="0" err="1"/>
              <a:t>này</a:t>
            </a:r>
            <a:r>
              <a:rPr lang="en-US" dirty="0"/>
              <a:t> </a:t>
            </a:r>
            <a:r>
              <a:rPr lang="en-US" dirty="0" err="1"/>
              <a:t>tôi</a:t>
            </a:r>
            <a:r>
              <a:rPr lang="en-US" dirty="0"/>
              <a:t> </a:t>
            </a:r>
            <a:r>
              <a:rPr lang="en-US" dirty="0" err="1"/>
              <a:t>sẽ</a:t>
            </a:r>
            <a:r>
              <a:rPr lang="en-US" dirty="0"/>
              <a:t> </a:t>
            </a:r>
            <a:r>
              <a:rPr lang="en-US" dirty="0" err="1"/>
              <a:t>trình</a:t>
            </a:r>
            <a:r>
              <a:rPr lang="en-US" dirty="0"/>
              <a:t> </a:t>
            </a:r>
            <a:r>
              <a:rPr lang="en-US" dirty="0" err="1"/>
              <a:t>bày</a:t>
            </a:r>
            <a:r>
              <a:rPr lang="en-US" dirty="0"/>
              <a:t> </a:t>
            </a:r>
            <a:r>
              <a:rPr lang="en-US" dirty="0" err="1"/>
              <a:t>nội</a:t>
            </a:r>
            <a:r>
              <a:rPr lang="en-US" dirty="0"/>
              <a:t> dung </a:t>
            </a:r>
            <a:r>
              <a:rPr lang="en-US" dirty="0" err="1"/>
              <a:t>và</a:t>
            </a:r>
            <a:r>
              <a:rPr lang="en-US" dirty="0"/>
              <a:t> </a:t>
            </a:r>
            <a:r>
              <a:rPr lang="en-US" dirty="0" err="1"/>
              <a:t>trình</a:t>
            </a:r>
            <a:r>
              <a:rPr lang="en-US" dirty="0"/>
              <a:t> </a:t>
            </a:r>
            <a:r>
              <a:rPr lang="en-US" dirty="0" err="1"/>
              <a:t>tự</a:t>
            </a:r>
            <a:r>
              <a:rPr lang="en-US" dirty="0"/>
              <a:t> </a:t>
            </a:r>
            <a:r>
              <a:rPr lang="en-US" dirty="0" err="1"/>
              <a:t>như</a:t>
            </a:r>
            <a:r>
              <a:rPr lang="en-US" dirty="0"/>
              <a:t> </a:t>
            </a:r>
            <a:r>
              <a:rPr lang="en-US" dirty="0" err="1"/>
              <a:t>trên</a:t>
            </a:r>
            <a:r>
              <a:rPr lang="en-US" dirty="0"/>
              <a:t> </a:t>
            </a:r>
            <a:r>
              <a:rPr lang="en-US" dirty="0" err="1"/>
              <a:t>màn</a:t>
            </a:r>
            <a:r>
              <a:rPr lang="en-US" dirty="0"/>
              <a:t> </a:t>
            </a:r>
            <a:r>
              <a:rPr lang="en-US" dirty="0" err="1"/>
              <a:t>hình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With this presentation, I will present the contents and the order as shown on the screen</a:t>
            </a:r>
            <a:endParaRPr dirty="0"/>
          </a:p>
        </p:txBody>
      </p:sp>
      <p:sp>
        <p:nvSpPr>
          <p:cNvPr id="102" name="Google Shape;10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38982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Đầu</a:t>
            </a:r>
            <a:r>
              <a:rPr lang="en-US" dirty="0" smtClean="0"/>
              <a:t> </a:t>
            </a:r>
            <a:r>
              <a:rPr lang="en-US" dirty="0" err="1" smtClean="0"/>
              <a:t>tiên</a:t>
            </a:r>
            <a:r>
              <a:rPr lang="en-US" dirty="0" smtClean="0"/>
              <a:t> , </a:t>
            </a:r>
            <a:r>
              <a:rPr lang="en-US" dirty="0" err="1" smtClean="0"/>
              <a:t>chúng</a:t>
            </a:r>
            <a:r>
              <a:rPr lang="en-US" dirty="0" smtClean="0"/>
              <a:t> ta </a:t>
            </a:r>
            <a:r>
              <a:rPr lang="en-US" dirty="0" err="1" smtClean="0"/>
              <a:t>đến</a:t>
            </a:r>
            <a:r>
              <a:rPr lang="en-US" dirty="0" smtClean="0"/>
              <a:t> </a:t>
            </a:r>
            <a:r>
              <a:rPr lang="en-US" dirty="0" err="1" smtClean="0"/>
              <a:t>với</a:t>
            </a:r>
            <a:r>
              <a:rPr lang="en-US" dirty="0" smtClean="0"/>
              <a:t> </a:t>
            </a:r>
            <a:r>
              <a:rPr lang="en-US" dirty="0" err="1" smtClean="0"/>
              <a:t>chương</a:t>
            </a:r>
            <a:r>
              <a:rPr lang="en-US" dirty="0" smtClean="0"/>
              <a:t> 1: introduction</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First, we come to chapter 1: introduction</a:t>
            </a:r>
          </a:p>
          <a:p>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5</a:t>
            </a:fld>
            <a:endParaRPr lang="en-US" dirty="0"/>
          </a:p>
        </p:txBody>
      </p:sp>
    </p:spTree>
    <p:extLst>
      <p:ext uri="{BB962C8B-B14F-4D97-AF65-F5344CB8AC3E}">
        <p14:creationId xmlns:p14="http://schemas.microsoft.com/office/powerpoint/2010/main" val="4071552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Nowadays, the population is increasing</a:t>
            </a:r>
            <a:r>
              <a:rPr lang="en-US" baseline="0" dirty="0" smtClean="0"/>
              <a:t> </a:t>
            </a:r>
            <a:r>
              <a:rPr lang="en-US" sz="1200" dirty="0" smtClean="0">
                <a:latin typeface="Lato" panose="020B0604020202020204" charset="0"/>
              </a:rPr>
              <a:t>leads to an increasing need for food</a:t>
            </a:r>
          </a:p>
          <a:p>
            <a:r>
              <a:rPr lang="en-US" sz="1200" dirty="0" smtClean="0">
                <a:latin typeface="Lato" panose="020B0604020202020204" charset="0"/>
              </a:rPr>
              <a:t>More and more restaurants are being built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Lato" panose="020B0604020202020204" charset="0"/>
              </a:rPr>
              <a:t>Lead to Difficulty in restaurant management</a:t>
            </a:r>
          </a:p>
          <a:p>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6</a:t>
            </a:fld>
            <a:endParaRPr lang="en-US" dirty="0"/>
          </a:p>
        </p:txBody>
      </p:sp>
    </p:spTree>
    <p:extLst>
      <p:ext uri="{BB962C8B-B14F-4D97-AF65-F5344CB8AC3E}">
        <p14:creationId xmlns:p14="http://schemas.microsoft.com/office/powerpoint/2010/main" val="41898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smtClean="0">
                <a:latin typeface="Lato" panose="020B0604020202020204" charset="0"/>
              </a:rPr>
              <a:t>- Khách hàng ngày càng ưa chuộng sử dụng các dịch vụ trực tuyến để đặt bàn, gọi món và thanh toán</a:t>
            </a:r>
            <a:endParaRPr lang="en-US" sz="1200" dirty="0" smtClean="0">
              <a:latin typeface="Lato" panose="020B060402020202020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Lato" panose="020B0604020202020204" charset="0"/>
              </a:rPr>
              <a:t>- </a:t>
            </a:r>
            <a:r>
              <a:rPr lang="en-US" sz="1200" dirty="0" err="1" smtClean="0">
                <a:latin typeface="Lato" panose="020B0604020202020204" charset="0"/>
              </a:rPr>
              <a:t>Nhà</a:t>
            </a:r>
            <a:r>
              <a:rPr lang="en-US" sz="1200" dirty="0" smtClean="0">
                <a:latin typeface="Lato" panose="020B0604020202020204" charset="0"/>
              </a:rPr>
              <a:t> </a:t>
            </a:r>
            <a:r>
              <a:rPr lang="en-US" sz="1200" dirty="0" err="1" smtClean="0">
                <a:latin typeface="Lato" panose="020B0604020202020204" charset="0"/>
              </a:rPr>
              <a:t>hàng</a:t>
            </a:r>
            <a:r>
              <a:rPr lang="en-US" sz="1200" dirty="0" smtClean="0">
                <a:latin typeface="Lato" panose="020B0604020202020204" charset="0"/>
              </a:rPr>
              <a:t> </a:t>
            </a:r>
            <a:r>
              <a:rPr lang="en-US" sz="1200" dirty="0" err="1" smtClean="0">
                <a:latin typeface="Lato" panose="020B0604020202020204" charset="0"/>
              </a:rPr>
              <a:t>cần</a:t>
            </a:r>
            <a:r>
              <a:rPr lang="en-US" sz="1200" dirty="0" smtClean="0">
                <a:latin typeface="Lato" panose="020B0604020202020204" charset="0"/>
              </a:rPr>
              <a:t> </a:t>
            </a:r>
            <a:r>
              <a:rPr lang="en-US" sz="1200" dirty="0" err="1" smtClean="0">
                <a:latin typeface="Lato" panose="020B0604020202020204" charset="0"/>
              </a:rPr>
              <a:t>tăng</a:t>
            </a:r>
            <a:r>
              <a:rPr lang="en-US" sz="1200" dirty="0" smtClean="0">
                <a:latin typeface="Lato" panose="020B0604020202020204" charset="0"/>
              </a:rPr>
              <a:t> </a:t>
            </a:r>
            <a:r>
              <a:rPr lang="en-US" sz="1200" dirty="0" err="1" smtClean="0">
                <a:latin typeface="Lato" panose="020B0604020202020204" charset="0"/>
              </a:rPr>
              <a:t>hiệu</a:t>
            </a:r>
            <a:r>
              <a:rPr lang="en-US" sz="1200" dirty="0" smtClean="0">
                <a:latin typeface="Lato" panose="020B0604020202020204" charset="0"/>
              </a:rPr>
              <a:t> </a:t>
            </a:r>
            <a:r>
              <a:rPr lang="en-US" sz="1200" dirty="0" err="1" smtClean="0">
                <a:latin typeface="Lato" panose="020B0604020202020204" charset="0"/>
              </a:rPr>
              <a:t>quả</a:t>
            </a:r>
            <a:r>
              <a:rPr lang="en-US" sz="1200" dirty="0" smtClean="0">
                <a:latin typeface="Lato" panose="020B0604020202020204" charset="0"/>
              </a:rPr>
              <a:t> </a:t>
            </a:r>
            <a:r>
              <a:rPr lang="en-US" sz="1200" dirty="0" err="1" smtClean="0">
                <a:latin typeface="Lato" panose="020B0604020202020204" charset="0"/>
              </a:rPr>
              <a:t>hoạt</a:t>
            </a:r>
            <a:r>
              <a:rPr lang="en-US" sz="1200" dirty="0" smtClean="0">
                <a:latin typeface="Lato" panose="020B0604020202020204" charset="0"/>
              </a:rPr>
              <a:t> </a:t>
            </a:r>
            <a:r>
              <a:rPr lang="en-US" sz="1200" dirty="0" err="1" smtClean="0">
                <a:latin typeface="Lato" panose="020B0604020202020204" charset="0"/>
              </a:rPr>
              <a:t>động</a:t>
            </a:r>
            <a:r>
              <a:rPr lang="en-US" sz="1200" dirty="0" smtClean="0">
                <a:latin typeface="Lato" panose="020B0604020202020204" charset="0"/>
              </a:rPr>
              <a:t>, </a:t>
            </a:r>
            <a:r>
              <a:rPr lang="en-US" sz="1200" dirty="0" err="1" smtClean="0">
                <a:latin typeface="Lato" panose="020B0604020202020204" charset="0"/>
              </a:rPr>
              <a:t>nâng</a:t>
            </a:r>
            <a:r>
              <a:rPr lang="en-US" sz="1200" dirty="0" smtClean="0">
                <a:latin typeface="Lato" panose="020B0604020202020204" charset="0"/>
              </a:rPr>
              <a:t> </a:t>
            </a:r>
            <a:r>
              <a:rPr lang="en-US" sz="1200" dirty="0" err="1" smtClean="0">
                <a:latin typeface="Lato" panose="020B0604020202020204" charset="0"/>
              </a:rPr>
              <a:t>cao</a:t>
            </a:r>
            <a:r>
              <a:rPr lang="en-US" sz="1200" dirty="0" smtClean="0">
                <a:latin typeface="Lato" panose="020B0604020202020204" charset="0"/>
              </a:rPr>
              <a:t> </a:t>
            </a:r>
            <a:r>
              <a:rPr lang="en-US" sz="1200" dirty="0" err="1" smtClean="0">
                <a:latin typeface="Lato" panose="020B0604020202020204" charset="0"/>
              </a:rPr>
              <a:t>sự</a:t>
            </a:r>
            <a:r>
              <a:rPr lang="en-US" sz="1200" dirty="0" smtClean="0">
                <a:latin typeface="Lato" panose="020B0604020202020204" charset="0"/>
              </a:rPr>
              <a:t> </a:t>
            </a:r>
            <a:r>
              <a:rPr lang="en-US" sz="1200" dirty="0" err="1" smtClean="0">
                <a:latin typeface="Lato" panose="020B0604020202020204" charset="0"/>
              </a:rPr>
              <a:t>hài</a:t>
            </a:r>
            <a:r>
              <a:rPr lang="en-US" sz="1200" dirty="0" smtClean="0">
                <a:latin typeface="Lato" panose="020B0604020202020204" charset="0"/>
              </a:rPr>
              <a:t> </a:t>
            </a:r>
            <a:r>
              <a:rPr lang="en-US" sz="1200" dirty="0" err="1" smtClean="0">
                <a:latin typeface="Lato" panose="020B0604020202020204" charset="0"/>
              </a:rPr>
              <a:t>lòng</a:t>
            </a:r>
            <a:r>
              <a:rPr lang="en-US" sz="1200" dirty="0" smtClean="0">
                <a:latin typeface="Lato" panose="020B0604020202020204" charset="0"/>
              </a:rPr>
              <a:t> </a:t>
            </a:r>
            <a:r>
              <a:rPr lang="en-US" sz="1200" dirty="0" err="1" smtClean="0">
                <a:latin typeface="Lato" panose="020B0604020202020204" charset="0"/>
              </a:rPr>
              <a:t>của</a:t>
            </a:r>
            <a:r>
              <a:rPr lang="en-US" sz="1200" dirty="0" smtClean="0">
                <a:latin typeface="Lato" panose="020B0604020202020204" charset="0"/>
              </a:rPr>
              <a:t> </a:t>
            </a:r>
            <a:r>
              <a:rPr lang="en-US" sz="1200" dirty="0" err="1" smtClean="0">
                <a:latin typeface="Lato" panose="020B0604020202020204" charset="0"/>
              </a:rPr>
              <a:t>khách</a:t>
            </a:r>
            <a:r>
              <a:rPr lang="en-US" sz="1200" dirty="0" smtClean="0">
                <a:latin typeface="Lato" panose="020B0604020202020204" charset="0"/>
              </a:rPr>
              <a:t> </a:t>
            </a:r>
            <a:r>
              <a:rPr lang="en-US" sz="1200" dirty="0" err="1" smtClean="0">
                <a:latin typeface="Lato" panose="020B0604020202020204" charset="0"/>
              </a:rPr>
              <a:t>hàng</a:t>
            </a:r>
            <a:r>
              <a:rPr lang="en-US" sz="1200" dirty="0" smtClean="0">
                <a:latin typeface="Lato" panose="020B0604020202020204" charset="0"/>
              </a:rPr>
              <a:t>, </a:t>
            </a:r>
            <a:r>
              <a:rPr lang="en-US" sz="1200" dirty="0" err="1" smtClean="0">
                <a:latin typeface="Lato" panose="020B0604020202020204" charset="0"/>
              </a:rPr>
              <a:t>giảm</a:t>
            </a:r>
            <a:r>
              <a:rPr lang="en-US" sz="1200" dirty="0" smtClean="0">
                <a:latin typeface="Lato" panose="020B0604020202020204" charset="0"/>
              </a:rPr>
              <a:t> </a:t>
            </a:r>
            <a:r>
              <a:rPr lang="en-US" sz="1200" dirty="0" err="1" smtClean="0">
                <a:latin typeface="Lato" panose="020B0604020202020204" charset="0"/>
              </a:rPr>
              <a:t>sai</a:t>
            </a:r>
            <a:r>
              <a:rPr lang="en-US" sz="1200" dirty="0" smtClean="0">
                <a:latin typeface="Lato" panose="020B0604020202020204" charset="0"/>
              </a:rPr>
              <a:t> </a:t>
            </a:r>
            <a:r>
              <a:rPr lang="en-US" sz="1200" dirty="0" err="1" smtClean="0">
                <a:latin typeface="Lato" panose="020B0604020202020204" charset="0"/>
              </a:rPr>
              <a:t>sót</a:t>
            </a:r>
            <a:r>
              <a:rPr lang="en-US" sz="1200" dirty="0" smtClean="0">
                <a:latin typeface="Lato" panose="020B0604020202020204" charset="0"/>
              </a:rPr>
              <a:t> </a:t>
            </a:r>
            <a:r>
              <a:rPr lang="en-US" sz="1200" dirty="0" err="1" smtClean="0">
                <a:latin typeface="Lato" panose="020B0604020202020204" charset="0"/>
              </a:rPr>
              <a:t>và</a:t>
            </a:r>
            <a:r>
              <a:rPr lang="en-US" sz="1200" dirty="0" smtClean="0">
                <a:latin typeface="Lato" panose="020B0604020202020204" charset="0"/>
              </a:rPr>
              <a:t> </a:t>
            </a:r>
            <a:r>
              <a:rPr lang="en-US" sz="1200" dirty="0" err="1" smtClean="0">
                <a:latin typeface="Lato" panose="020B0604020202020204" charset="0"/>
              </a:rPr>
              <a:t>giảm</a:t>
            </a:r>
            <a:r>
              <a:rPr lang="en-US" sz="1200" dirty="0" smtClean="0">
                <a:latin typeface="Lato" panose="020B0604020202020204" charset="0"/>
              </a:rPr>
              <a:t> </a:t>
            </a:r>
            <a:r>
              <a:rPr lang="en-US" sz="1200" dirty="0" err="1" smtClean="0">
                <a:latin typeface="Lato" panose="020B0604020202020204" charset="0"/>
              </a:rPr>
              <a:t>khả</a:t>
            </a:r>
            <a:r>
              <a:rPr lang="en-US" sz="1200" dirty="0" smtClean="0">
                <a:latin typeface="Lato" panose="020B0604020202020204" charset="0"/>
              </a:rPr>
              <a:t> </a:t>
            </a:r>
            <a:r>
              <a:rPr lang="en-US" sz="1200" dirty="0" err="1" smtClean="0">
                <a:latin typeface="Lato" panose="020B0604020202020204" charset="0"/>
              </a:rPr>
              <a:t>năng</a:t>
            </a:r>
            <a:r>
              <a:rPr lang="en-US" sz="1200" dirty="0" smtClean="0">
                <a:latin typeface="Lato" panose="020B0604020202020204" charset="0"/>
              </a:rPr>
              <a:t> </a:t>
            </a:r>
            <a:r>
              <a:rPr lang="en-US" sz="1200" dirty="0" err="1" smtClean="0">
                <a:latin typeface="Lato" panose="020B0604020202020204" charset="0"/>
              </a:rPr>
              <a:t>ra</a:t>
            </a:r>
            <a:r>
              <a:rPr lang="en-US" sz="1200" dirty="0" smtClean="0">
                <a:latin typeface="Lato" panose="020B0604020202020204" charset="0"/>
              </a:rPr>
              <a:t> </a:t>
            </a:r>
            <a:r>
              <a:rPr lang="en-US" sz="1200" dirty="0" err="1" smtClean="0">
                <a:latin typeface="Lato" panose="020B0604020202020204" charset="0"/>
              </a:rPr>
              <a:t>quyết</a:t>
            </a:r>
            <a:r>
              <a:rPr lang="en-US" sz="1200" dirty="0" smtClean="0">
                <a:latin typeface="Lato" panose="020B0604020202020204" charset="0"/>
              </a:rPr>
              <a:t> </a:t>
            </a:r>
            <a:r>
              <a:rPr lang="en-US" sz="1200" dirty="0" err="1" smtClean="0">
                <a:latin typeface="Lato" panose="020B0604020202020204" charset="0"/>
              </a:rPr>
              <a:t>định</a:t>
            </a:r>
            <a:r>
              <a:rPr lang="en-US" sz="1200" dirty="0" smtClean="0">
                <a:latin typeface="Lato" panose="020B0604020202020204"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Lato" panose="020B060402020202020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Lato" panose="020B0604020202020204"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latin typeface="Lato" panose="020B0604020202020204" charset="0"/>
              </a:rPr>
              <a:t>Customers increasingly prefer to use online services to reserve tables, order food and pay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Lato" panose="020B0604020202020204" charset="0"/>
              </a:rPr>
              <a:t>- Restaurants need to increase operational efficiency, improve customer satisfaction, reduce errors, and reduce decision-making.</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dirty="0" smtClean="0">
              <a:latin typeface="Lato" panose="020B0604020202020204" charset="0"/>
            </a:endParaRPr>
          </a:p>
          <a:p>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7</a:t>
            </a:fld>
            <a:endParaRPr lang="en-US" dirty="0"/>
          </a:p>
        </p:txBody>
      </p:sp>
    </p:spTree>
    <p:extLst>
      <p:ext uri="{BB962C8B-B14F-4D97-AF65-F5344CB8AC3E}">
        <p14:creationId xmlns:p14="http://schemas.microsoft.com/office/powerpoint/2010/main" val="18915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in chapter 3, I will present </a:t>
            </a:r>
            <a:r>
              <a:rPr lang="en-US" sz="1200" b="0" dirty="0" smtClean="0">
                <a:solidFill>
                  <a:schemeClr val="tx1">
                    <a:lumMod val="85000"/>
                    <a:lumOff val="15000"/>
                  </a:schemeClr>
                </a:solidFill>
                <a:latin typeface="Lato" panose="020B0604020202020204" charset="0"/>
              </a:rPr>
              <a:t>Objectives &amp; Features </a:t>
            </a:r>
            <a:r>
              <a:rPr lang="en-US" sz="1200" b="0" dirty="0" smtClean="0">
                <a:solidFill>
                  <a:schemeClr val="tx1"/>
                </a:solidFill>
                <a:latin typeface="Times New Roman" panose="02020603050405020304" pitchFamily="18" charset="0"/>
              </a:rPr>
              <a:t>of</a:t>
            </a:r>
            <a:r>
              <a:rPr lang="en-US" dirty="0" smtClean="0"/>
              <a:t> this project</a:t>
            </a:r>
          </a:p>
        </p:txBody>
      </p:sp>
      <p:sp>
        <p:nvSpPr>
          <p:cNvPr id="4" name="Slide Number Placeholder 3"/>
          <p:cNvSpPr>
            <a:spLocks noGrp="1"/>
          </p:cNvSpPr>
          <p:nvPr>
            <p:ph type="sldNum" sz="quarter" idx="10"/>
          </p:nvPr>
        </p:nvSpPr>
        <p:spPr/>
        <p:txBody>
          <a:bodyPr/>
          <a:lstStyle/>
          <a:p>
            <a:fld id="{46A89101-9658-44D9-BF1F-5967C62D35E6}" type="slidenum">
              <a:rPr lang="en-US" smtClean="0"/>
              <a:pPr/>
              <a:t>8</a:t>
            </a:fld>
            <a:endParaRPr lang="en-US" dirty="0"/>
          </a:p>
        </p:txBody>
      </p:sp>
    </p:spTree>
    <p:extLst>
      <p:ext uri="{BB962C8B-B14F-4D97-AF65-F5344CB8AC3E}">
        <p14:creationId xmlns:p14="http://schemas.microsoft.com/office/powerpoint/2010/main" val="845693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Xây dựng website quản lý nhà hàng và gọi món nhằm mục đích:</a:t>
            </a:r>
          </a:p>
          <a:p>
            <a:r>
              <a:rPr lang="vi-VN" dirty="0" smtClean="0"/>
              <a:t>Cung cấp hệ thống quản lý thuận tiện cho việc quản lý</a:t>
            </a:r>
          </a:p>
          <a:p>
            <a:r>
              <a:rPr lang="vi-VN" dirty="0" smtClean="0"/>
              <a:t>Giảm thiểu chi phí vận hành và tối ưu hóa quy trình.</a:t>
            </a:r>
          </a:p>
          <a:p>
            <a:r>
              <a:rPr lang="vi-VN" dirty="0" smtClean="0"/>
              <a:t>Quản lý khách hàng và các chương trình khuyến mãi và áp dụng giảm giá.</a:t>
            </a:r>
          </a:p>
          <a:p>
            <a:r>
              <a:rPr lang="vi-VN" dirty="0" smtClean="0"/>
              <a:t>Cung cấp chức năng đặt bàn, đặt bàn và thanh toán trực tuyến cho khách hàng</a:t>
            </a:r>
            <a:endParaRPr lang="en-US" dirty="0"/>
          </a:p>
        </p:txBody>
      </p:sp>
      <p:sp>
        <p:nvSpPr>
          <p:cNvPr id="4" name="Slide Number Placeholder 3"/>
          <p:cNvSpPr>
            <a:spLocks noGrp="1"/>
          </p:cNvSpPr>
          <p:nvPr>
            <p:ph type="sldNum" sz="quarter" idx="10"/>
          </p:nvPr>
        </p:nvSpPr>
        <p:spPr/>
        <p:txBody>
          <a:bodyPr/>
          <a:lstStyle/>
          <a:p>
            <a:fld id="{46A89101-9658-44D9-BF1F-5967C62D35E6}" type="slidenum">
              <a:rPr lang="en-US" smtClean="0"/>
              <a:pPr/>
              <a:t>9</a:t>
            </a:fld>
            <a:endParaRPr lang="en-US" dirty="0"/>
          </a:p>
        </p:txBody>
      </p:sp>
    </p:spTree>
    <p:extLst>
      <p:ext uri="{BB962C8B-B14F-4D97-AF65-F5344CB8AC3E}">
        <p14:creationId xmlns:p14="http://schemas.microsoft.com/office/powerpoint/2010/main" val="326161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01056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p:cSld name="1_Custom Layout">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749262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cSld name="1_Title Slid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40"/>
          <p:cNvSpPr txBox="1">
            <a:spLocks noGrp="1"/>
          </p:cNvSpPr>
          <p:nvPr>
            <p:ph type="title"/>
          </p:nvPr>
        </p:nvSpPr>
        <p:spPr>
          <a:xfrm>
            <a:off x="2841674" y="2461847"/>
            <a:ext cx="3460652" cy="193430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4800"/>
              <a:buFont typeface="Lato"/>
              <a:buNone/>
              <a:defRPr sz="3600" b="1" i="0" u="none" strike="noStrike" cap="none">
                <a:solidFill>
                  <a:schemeClr val="lt1"/>
                </a:solidFill>
                <a:latin typeface="Lato"/>
                <a:ea typeface="Lato"/>
                <a:cs typeface="Lato"/>
                <a:sym typeface="Lato"/>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Tree>
    <p:extLst>
      <p:ext uri="{BB962C8B-B14F-4D97-AF65-F5344CB8AC3E}">
        <p14:creationId xmlns:p14="http://schemas.microsoft.com/office/powerpoint/2010/main" val="521410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1_Section 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2"/>
          <p:cNvSpPr txBox="1">
            <a:spLocks noGrp="1"/>
          </p:cNvSpPr>
          <p:nvPr>
            <p:ph type="dt" idx="10"/>
          </p:nvPr>
        </p:nvSpPr>
        <p:spPr>
          <a:xfrm>
            <a:off x="628650" y="6486007"/>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900" b="1">
                <a:solidFill>
                  <a:srgbClr val="C00000"/>
                </a:solidFill>
                <a:latin typeface="Lato"/>
                <a:ea typeface="Lato"/>
                <a:cs typeface="Lato"/>
                <a:sym typeface="Lato"/>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9" name="Google Shape;19;p42"/>
          <p:cNvSpPr txBox="1">
            <a:spLocks noGrp="1"/>
          </p:cNvSpPr>
          <p:nvPr>
            <p:ph type="ftr" idx="11"/>
          </p:nvPr>
        </p:nvSpPr>
        <p:spPr>
          <a:xfrm>
            <a:off x="3028950" y="6486007"/>
            <a:ext cx="30861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900" b="1">
                <a:solidFill>
                  <a:srgbClr val="C00000"/>
                </a:solidFill>
                <a:latin typeface="Lato"/>
                <a:ea typeface="Lato"/>
                <a:cs typeface="Lato"/>
                <a:sym typeface="Lato"/>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0" name="Google Shape;20;p42"/>
          <p:cNvSpPr txBox="1">
            <a:spLocks noGrp="1"/>
          </p:cNvSpPr>
          <p:nvPr>
            <p:ph type="sldNum" idx="12"/>
          </p:nvPr>
        </p:nvSpPr>
        <p:spPr>
          <a:xfrm>
            <a:off x="6867383" y="6492876"/>
            <a:ext cx="20574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900" b="1">
                <a:solidFill>
                  <a:srgbClr val="C00000"/>
                </a:solidFill>
                <a:latin typeface="Lato"/>
                <a:ea typeface="Lato"/>
                <a:cs typeface="Lato"/>
                <a:sym typeface="Lato"/>
              </a:defRPr>
            </a:lvl1pPr>
            <a:lvl2pPr marL="0" marR="0" lvl="1" indent="0" algn="r" rtl="0">
              <a:spcBef>
                <a:spcPts val="0"/>
              </a:spcBef>
              <a:buNone/>
              <a:defRPr sz="900" b="1">
                <a:solidFill>
                  <a:srgbClr val="C00000"/>
                </a:solidFill>
                <a:latin typeface="Lato"/>
                <a:ea typeface="Lato"/>
                <a:cs typeface="Lato"/>
                <a:sym typeface="Lato"/>
              </a:defRPr>
            </a:lvl2pPr>
            <a:lvl3pPr marL="0" marR="0" lvl="2" indent="0" algn="r" rtl="0">
              <a:spcBef>
                <a:spcPts val="0"/>
              </a:spcBef>
              <a:buNone/>
              <a:defRPr sz="900" b="1">
                <a:solidFill>
                  <a:srgbClr val="C00000"/>
                </a:solidFill>
                <a:latin typeface="Lato"/>
                <a:ea typeface="Lato"/>
                <a:cs typeface="Lato"/>
                <a:sym typeface="Lato"/>
              </a:defRPr>
            </a:lvl3pPr>
            <a:lvl4pPr marL="0" marR="0" lvl="3" indent="0" algn="r" rtl="0">
              <a:spcBef>
                <a:spcPts val="0"/>
              </a:spcBef>
              <a:buNone/>
              <a:defRPr sz="900" b="1">
                <a:solidFill>
                  <a:srgbClr val="C00000"/>
                </a:solidFill>
                <a:latin typeface="Lato"/>
                <a:ea typeface="Lato"/>
                <a:cs typeface="Lato"/>
                <a:sym typeface="Lato"/>
              </a:defRPr>
            </a:lvl4pPr>
            <a:lvl5pPr marL="0" marR="0" lvl="4" indent="0" algn="r" rtl="0">
              <a:spcBef>
                <a:spcPts val="0"/>
              </a:spcBef>
              <a:buNone/>
              <a:defRPr sz="900" b="1">
                <a:solidFill>
                  <a:srgbClr val="C00000"/>
                </a:solidFill>
                <a:latin typeface="Lato"/>
                <a:ea typeface="Lato"/>
                <a:cs typeface="Lato"/>
                <a:sym typeface="Lato"/>
              </a:defRPr>
            </a:lvl5pPr>
            <a:lvl6pPr marL="0" marR="0" lvl="5" indent="0" algn="r" rtl="0">
              <a:spcBef>
                <a:spcPts val="0"/>
              </a:spcBef>
              <a:buNone/>
              <a:defRPr sz="900" b="1">
                <a:solidFill>
                  <a:srgbClr val="C00000"/>
                </a:solidFill>
                <a:latin typeface="Lato"/>
                <a:ea typeface="Lato"/>
                <a:cs typeface="Lato"/>
                <a:sym typeface="Lato"/>
              </a:defRPr>
            </a:lvl6pPr>
            <a:lvl7pPr marL="0" marR="0" lvl="6" indent="0" algn="r" rtl="0">
              <a:spcBef>
                <a:spcPts val="0"/>
              </a:spcBef>
              <a:buNone/>
              <a:defRPr sz="900" b="1">
                <a:solidFill>
                  <a:srgbClr val="C00000"/>
                </a:solidFill>
                <a:latin typeface="Lato"/>
                <a:ea typeface="Lato"/>
                <a:cs typeface="Lato"/>
                <a:sym typeface="Lato"/>
              </a:defRPr>
            </a:lvl7pPr>
            <a:lvl8pPr marL="0" marR="0" lvl="7" indent="0" algn="r" rtl="0">
              <a:spcBef>
                <a:spcPts val="0"/>
              </a:spcBef>
              <a:buNone/>
              <a:defRPr sz="900" b="1">
                <a:solidFill>
                  <a:srgbClr val="C00000"/>
                </a:solidFill>
                <a:latin typeface="Lato"/>
                <a:ea typeface="Lato"/>
                <a:cs typeface="Lato"/>
                <a:sym typeface="Lato"/>
              </a:defRPr>
            </a:lvl8pPr>
            <a:lvl9pPr marL="0" marR="0" lvl="8" indent="0" algn="r" rtl="0">
              <a:spcBef>
                <a:spcPts val="0"/>
              </a:spcBef>
              <a:buNone/>
              <a:defRPr sz="900" b="1">
                <a:solidFill>
                  <a:srgbClr val="C00000"/>
                </a:solidFill>
                <a:latin typeface="Lato"/>
                <a:ea typeface="Lato"/>
                <a:cs typeface="Lato"/>
                <a:sym typeface="Lato"/>
              </a:defRPr>
            </a:lvl9pPr>
          </a:lstStyle>
          <a:p>
            <a:fld id="{00000000-1234-1234-1234-123412341234}" type="slidenum">
              <a:rPr lang="en-US" smtClean="0"/>
              <a:pPr/>
              <a:t>‹#›</a:t>
            </a:fld>
            <a:endParaRPr lang="en-US"/>
          </a:p>
        </p:txBody>
      </p:sp>
      <p:sp>
        <p:nvSpPr>
          <p:cNvPr id="21" name="Google Shape;21;p42"/>
          <p:cNvSpPr txBox="1">
            <a:spLocks noGrp="1"/>
          </p:cNvSpPr>
          <p:nvPr>
            <p:ph type="title"/>
          </p:nvPr>
        </p:nvSpPr>
        <p:spPr>
          <a:xfrm>
            <a:off x="254052" y="112543"/>
            <a:ext cx="8635896"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100" b="1" i="0" u="none" strike="noStrike" cap="none">
                <a:solidFill>
                  <a:schemeClr val="lt1"/>
                </a:solidFill>
                <a:latin typeface="Lato"/>
                <a:ea typeface="Lato"/>
                <a:cs typeface="Lato"/>
                <a:sym typeface="Lato"/>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22" name="Google Shape;22;p42"/>
          <p:cNvSpPr txBox="1">
            <a:spLocks noGrp="1"/>
          </p:cNvSpPr>
          <p:nvPr>
            <p:ph type="body" idx="1"/>
          </p:nvPr>
        </p:nvSpPr>
        <p:spPr>
          <a:xfrm>
            <a:off x="254052" y="1058844"/>
            <a:ext cx="8635896" cy="4909124"/>
          </a:xfrm>
          <a:prstGeom prst="rect">
            <a:avLst/>
          </a:prstGeom>
          <a:noFill/>
          <a:ln>
            <a:noFill/>
          </a:ln>
        </p:spPr>
        <p:txBody>
          <a:bodyPr spcFirstLastPara="1" wrap="square" lIns="91425" tIns="45700" rIns="91425" bIns="45700" anchor="t" anchorCtr="0">
            <a:noAutofit/>
          </a:bodyPr>
          <a:lstStyle>
            <a:lvl1pPr marL="342900" marR="0" lvl="0" indent="-304800" algn="l" rtl="0">
              <a:lnSpc>
                <a:spcPct val="90000"/>
              </a:lnSpc>
              <a:spcBef>
                <a:spcPts val="750"/>
              </a:spcBef>
              <a:spcAft>
                <a:spcPts val="0"/>
              </a:spcAft>
              <a:buClr>
                <a:schemeClr val="dk1"/>
              </a:buClr>
              <a:buSzPts val="2800"/>
              <a:buFont typeface="Arial"/>
              <a:buChar char="•"/>
              <a:defRPr sz="2100" b="0" i="0" u="none" strike="noStrike" cap="none">
                <a:solidFill>
                  <a:schemeClr val="dk1"/>
                </a:solidFill>
                <a:latin typeface="Lato"/>
                <a:ea typeface="Lato"/>
                <a:cs typeface="Lato"/>
                <a:sym typeface="Lato"/>
              </a:defRPr>
            </a:lvl1pPr>
            <a:lvl2pPr marL="685800" marR="0" lvl="1" indent="-285750" algn="l" rtl="0">
              <a:lnSpc>
                <a:spcPct val="90000"/>
              </a:lnSpc>
              <a:spcBef>
                <a:spcPts val="375"/>
              </a:spcBef>
              <a:spcAft>
                <a:spcPts val="0"/>
              </a:spcAft>
              <a:buClr>
                <a:schemeClr val="dk1"/>
              </a:buClr>
              <a:buSzPts val="2400"/>
              <a:buFont typeface="Arial"/>
              <a:buChar char="•"/>
              <a:defRPr sz="1800" b="0" i="0" u="none" strike="noStrike" cap="none">
                <a:solidFill>
                  <a:schemeClr val="dk1"/>
                </a:solidFill>
                <a:latin typeface="Lato"/>
                <a:ea typeface="Lato"/>
                <a:cs typeface="Lato"/>
                <a:sym typeface="Lato"/>
              </a:defRPr>
            </a:lvl2pPr>
            <a:lvl3pPr marL="1028700" marR="0" lvl="2" indent="-266700" algn="l" rtl="0">
              <a:lnSpc>
                <a:spcPct val="90000"/>
              </a:lnSpc>
              <a:spcBef>
                <a:spcPts val="375"/>
              </a:spcBef>
              <a:spcAft>
                <a:spcPts val="0"/>
              </a:spcAft>
              <a:buClr>
                <a:schemeClr val="dk1"/>
              </a:buClr>
              <a:buSzPts val="2000"/>
              <a:buFont typeface="Arial"/>
              <a:buChar char="•"/>
              <a:defRPr sz="1500" b="0" i="0" u="none" strike="noStrike" cap="none">
                <a:solidFill>
                  <a:schemeClr val="dk1"/>
                </a:solidFill>
                <a:latin typeface="Lato"/>
                <a:ea typeface="Lato"/>
                <a:cs typeface="Lato"/>
                <a:sym typeface="Lato"/>
              </a:defRPr>
            </a:lvl3pPr>
            <a:lvl4pPr marL="1371600" marR="0" lvl="3"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Lato"/>
                <a:ea typeface="Lato"/>
                <a:cs typeface="Lato"/>
                <a:sym typeface="Lato"/>
              </a:defRPr>
            </a:lvl4pPr>
            <a:lvl5pPr marL="1714500" marR="0" lvl="4"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Lato"/>
                <a:ea typeface="Lato"/>
                <a:cs typeface="Lato"/>
                <a:sym typeface="Lato"/>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70612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DA92A3D-28D3-444F-A40E-300C63FC52B0}"/>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169501034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783524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22DAD0-E174-4A4C-BF8F-6C6AB91E3506}"/>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Title 1: ………………………………………</a:t>
            </a:r>
          </a:p>
        </p:txBody>
      </p:sp>
      <p:sp>
        <p:nvSpPr>
          <p:cNvPr id="9" name="Content Placeholder 8">
            <a:extLst>
              <a:ext uri="{FF2B5EF4-FFF2-40B4-BE49-F238E27FC236}">
                <a16:creationId xmlns:a16="http://schemas.microsoft.com/office/drawing/2014/main" id="{4AB95A6C-78EC-4E85-AFED-2CE69C937630}"/>
              </a:ext>
            </a:extLst>
          </p:cNvPr>
          <p:cNvSpPr>
            <a:spLocks noGrp="1"/>
          </p:cNvSpPr>
          <p:nvPr>
            <p:ph sz="quarter" idx="10"/>
          </p:nvPr>
        </p:nvSpPr>
        <p:spPr>
          <a:xfrm>
            <a:off x="235077" y="841247"/>
            <a:ext cx="8674100" cy="5303393"/>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589683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828" y="1423289"/>
            <a:ext cx="3886200" cy="4351338"/>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0" y="1423289"/>
            <a:ext cx="3886200" cy="4351338"/>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6">
            <a:extLst>
              <a:ext uri="{FF2B5EF4-FFF2-40B4-BE49-F238E27FC236}">
                <a16:creationId xmlns:a16="http://schemas.microsoft.com/office/drawing/2014/main" id="{EDF9049F-B795-4E90-9107-04EE8645402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Title 2: ………………………………………</a:t>
            </a:r>
          </a:p>
        </p:txBody>
      </p:sp>
    </p:spTree>
    <p:extLst>
      <p:ext uri="{BB962C8B-B14F-4D97-AF65-F5344CB8AC3E}">
        <p14:creationId xmlns:p14="http://schemas.microsoft.com/office/powerpoint/2010/main" val="21391564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6F233D77-54DD-4BBB-A8E2-56A4B4EA20D2}"/>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Title 3: ………………………………………</a:t>
            </a:r>
          </a:p>
        </p:txBody>
      </p:sp>
      <p:sp>
        <p:nvSpPr>
          <p:cNvPr id="12" name="Text Placeholder 11">
            <a:extLst>
              <a:ext uri="{FF2B5EF4-FFF2-40B4-BE49-F238E27FC236}">
                <a16:creationId xmlns:a16="http://schemas.microsoft.com/office/drawing/2014/main" id="{CCE52804-00C6-4BDA-B9D7-63A52B51FA95}"/>
              </a:ext>
            </a:extLst>
          </p:cNvPr>
          <p:cNvSpPr>
            <a:spLocks noGrp="1"/>
          </p:cNvSpPr>
          <p:nvPr>
            <p:ph type="body" sz="quarter" idx="10"/>
          </p:nvPr>
        </p:nvSpPr>
        <p:spPr>
          <a:xfrm>
            <a:off x="234950" y="963168"/>
            <a:ext cx="8674100" cy="5132832"/>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650178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7B188237-41FD-4D15-86C2-8C790FF4A934}"/>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Title 4: ……………………………………</a:t>
            </a:r>
          </a:p>
        </p:txBody>
      </p:sp>
      <p:sp>
        <p:nvSpPr>
          <p:cNvPr id="8" name="Text Placeholder 7">
            <a:extLst>
              <a:ext uri="{FF2B5EF4-FFF2-40B4-BE49-F238E27FC236}">
                <a16:creationId xmlns:a16="http://schemas.microsoft.com/office/drawing/2014/main" id="{6BAFE61C-68C5-4962-A948-9883E3B4D925}"/>
              </a:ext>
            </a:extLst>
          </p:cNvPr>
          <p:cNvSpPr>
            <a:spLocks noGrp="1"/>
          </p:cNvSpPr>
          <p:nvPr>
            <p:ph type="body" sz="quarter" idx="10"/>
          </p:nvPr>
        </p:nvSpPr>
        <p:spPr>
          <a:xfrm>
            <a:off x="3524251" y="1011238"/>
            <a:ext cx="5384672" cy="5529262"/>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861176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D2F2C6E7-9939-4EF4-A314-BA1F204C51AA}"/>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Title 5: ………………………………………</a:t>
            </a:r>
          </a:p>
        </p:txBody>
      </p:sp>
      <p:sp>
        <p:nvSpPr>
          <p:cNvPr id="6" name="Content Placeholder 2">
            <a:extLst>
              <a:ext uri="{FF2B5EF4-FFF2-40B4-BE49-F238E27FC236}">
                <a16:creationId xmlns:a16="http://schemas.microsoft.com/office/drawing/2014/main" id="{BBAF4BCB-F853-4B30-8262-F8DAF263491D}"/>
              </a:ext>
            </a:extLst>
          </p:cNvPr>
          <p:cNvSpPr>
            <a:spLocks noGrp="1"/>
          </p:cNvSpPr>
          <p:nvPr>
            <p:ph sz="half" idx="1"/>
          </p:nvPr>
        </p:nvSpPr>
        <p:spPr>
          <a:xfrm>
            <a:off x="595884" y="1533017"/>
            <a:ext cx="3886200" cy="4351338"/>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7CBADEEE-B99C-45C9-A240-94A34D278449}"/>
              </a:ext>
            </a:extLst>
          </p:cNvPr>
          <p:cNvSpPr>
            <a:spLocks noGrp="1"/>
          </p:cNvSpPr>
          <p:nvPr>
            <p:ph sz="half" idx="2"/>
          </p:nvPr>
        </p:nvSpPr>
        <p:spPr>
          <a:xfrm>
            <a:off x="4639056" y="1533017"/>
            <a:ext cx="3886200" cy="4351338"/>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19660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3381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243365"/>
      </p:ext>
    </p:extLst>
  </p:cSld>
  <p:clrMap bg1="lt1" tx1="dk1" bg2="lt2" tx2="dk2" accent1="accent1" accent2="accent2" accent3="accent3" accent4="accent4" accent5="accent5" accent6="accent6" hlink="hlink" folHlink="folHlink"/>
  <p:sldLayoutIdLst>
    <p:sldLayoutId id="214748366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71" r:id="rId11"/>
    <p:sldLayoutId id="2147483672" r:id="rId12"/>
  </p:sldLayoutIdLst>
  <p:transition spd="slow">
    <p:push dir="u"/>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Tree>
    <p:extLst>
      <p:ext uri="{BB962C8B-B14F-4D97-AF65-F5344CB8AC3E}">
        <p14:creationId xmlns:p14="http://schemas.microsoft.com/office/powerpoint/2010/main" val="2740344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3" name="TextBox 2">
            <a:extLst>
              <a:ext uri="{FF2B5EF4-FFF2-40B4-BE49-F238E27FC236}">
                <a16:creationId xmlns:a16="http://schemas.microsoft.com/office/drawing/2014/main" id="{494638AD-1663-C6DD-4284-A7575E8821F1}"/>
              </a:ext>
            </a:extLst>
          </p:cNvPr>
          <p:cNvSpPr txBox="1"/>
          <p:nvPr/>
        </p:nvSpPr>
        <p:spPr>
          <a:xfrm>
            <a:off x="585343" y="3121367"/>
            <a:ext cx="3297392" cy="2677656"/>
          </a:xfrm>
          <a:prstGeom prst="rect">
            <a:avLst/>
          </a:prstGeom>
          <a:noFill/>
        </p:spPr>
        <p:txBody>
          <a:bodyPr wrap="square" rtlCol="0">
            <a:spAutoFit/>
          </a:bodyPr>
          <a:lstStyle/>
          <a:p>
            <a:r>
              <a:rPr lang="en-US" sz="2400" dirty="0">
                <a:latin typeface="Lato" panose="020B0604020202020204" charset="0"/>
              </a:rPr>
              <a:t>1. Manage product </a:t>
            </a:r>
          </a:p>
          <a:p>
            <a:r>
              <a:rPr lang="en-US" sz="2400" dirty="0">
                <a:latin typeface="Lato" panose="020B0604020202020204" charset="0"/>
              </a:rPr>
              <a:t>2. Manage order </a:t>
            </a:r>
          </a:p>
          <a:p>
            <a:r>
              <a:rPr lang="en-US" sz="2400" dirty="0">
                <a:latin typeface="Lato" panose="020B0604020202020204" charset="0"/>
              </a:rPr>
              <a:t>3. Manage user</a:t>
            </a:r>
          </a:p>
          <a:p>
            <a:r>
              <a:rPr lang="en-US" sz="2400" dirty="0">
                <a:latin typeface="Lato" panose="020B0604020202020204" charset="0"/>
              </a:rPr>
              <a:t>4. Manage discounts</a:t>
            </a:r>
          </a:p>
          <a:p>
            <a:r>
              <a:rPr lang="en-US" sz="2400" dirty="0">
                <a:latin typeface="Lato" panose="020B0604020202020204" charset="0"/>
              </a:rPr>
              <a:t>5. Manage table reservations</a:t>
            </a:r>
          </a:p>
          <a:p>
            <a:r>
              <a:rPr lang="en-US" sz="2400" dirty="0">
                <a:latin typeface="Lato" panose="020B0604020202020204" charset="0"/>
              </a:rPr>
              <a:t>6. Manage blog</a:t>
            </a:r>
          </a:p>
        </p:txBody>
      </p:sp>
      <p:sp>
        <p:nvSpPr>
          <p:cNvPr id="6" name="TextBox 5">
            <a:extLst>
              <a:ext uri="{FF2B5EF4-FFF2-40B4-BE49-F238E27FC236}">
                <a16:creationId xmlns:a16="http://schemas.microsoft.com/office/drawing/2014/main" id="{13A15F16-61B4-6DBC-5746-08708198776D}"/>
              </a:ext>
            </a:extLst>
          </p:cNvPr>
          <p:cNvSpPr txBox="1"/>
          <p:nvPr/>
        </p:nvSpPr>
        <p:spPr>
          <a:xfrm>
            <a:off x="4523232" y="3157943"/>
            <a:ext cx="3583577" cy="1938992"/>
          </a:xfrm>
          <a:prstGeom prst="rect">
            <a:avLst/>
          </a:prstGeom>
          <a:noFill/>
        </p:spPr>
        <p:txBody>
          <a:bodyPr wrap="square" rtlCol="0">
            <a:spAutoFit/>
          </a:bodyPr>
          <a:lstStyle/>
          <a:p>
            <a:pPr marL="342900" indent="-342900">
              <a:buFont typeface="+mj-lt"/>
              <a:buAutoNum type="arabicPeriod"/>
            </a:pPr>
            <a:r>
              <a:rPr lang="en-US" sz="2400" dirty="0">
                <a:latin typeface="Lato" panose="020B0604020202020204" charset="0"/>
              </a:rPr>
              <a:t>Manage shopping cart</a:t>
            </a:r>
          </a:p>
          <a:p>
            <a:pPr marL="342900" indent="-342900">
              <a:buFont typeface="+mj-lt"/>
              <a:buAutoNum type="arabicPeriod"/>
            </a:pPr>
            <a:r>
              <a:rPr lang="en-US" sz="2400" dirty="0">
                <a:latin typeface="Lato" panose="020B0604020202020204" charset="0"/>
              </a:rPr>
              <a:t>View products</a:t>
            </a:r>
          </a:p>
          <a:p>
            <a:pPr marL="342900" indent="-342900">
              <a:buFont typeface="+mj-lt"/>
              <a:buAutoNum type="arabicPeriod"/>
            </a:pPr>
            <a:r>
              <a:rPr lang="en-US" sz="2400" dirty="0">
                <a:latin typeface="Lato" panose="020B0604020202020204" charset="0"/>
              </a:rPr>
              <a:t>Book table</a:t>
            </a:r>
          </a:p>
          <a:p>
            <a:pPr marL="342900" indent="-342900">
              <a:buFont typeface="+mj-lt"/>
              <a:buAutoNum type="arabicPeriod"/>
            </a:pPr>
            <a:r>
              <a:rPr lang="en-US" sz="2400" dirty="0">
                <a:latin typeface="Lato" panose="020B0604020202020204" charset="0"/>
              </a:rPr>
              <a:t>Order</a:t>
            </a:r>
          </a:p>
          <a:p>
            <a:pPr marL="342900" indent="-342900">
              <a:buFont typeface="+mj-lt"/>
              <a:buAutoNum type="arabicPeriod"/>
            </a:pPr>
            <a:r>
              <a:rPr lang="en-US" sz="2400" dirty="0">
                <a:latin typeface="Lato" panose="020B0604020202020204" charset="0"/>
              </a:rPr>
              <a:t>Read blog</a:t>
            </a:r>
          </a:p>
        </p:txBody>
      </p:sp>
      <p:sp>
        <p:nvSpPr>
          <p:cNvPr id="8" name="TextBox 7">
            <a:extLst>
              <a:ext uri="{FF2B5EF4-FFF2-40B4-BE49-F238E27FC236}">
                <a16:creationId xmlns:a16="http://schemas.microsoft.com/office/drawing/2014/main" id="{27F45460-DD45-2004-31B9-021208878050}"/>
              </a:ext>
            </a:extLst>
          </p:cNvPr>
          <p:cNvSpPr txBox="1"/>
          <p:nvPr/>
        </p:nvSpPr>
        <p:spPr>
          <a:xfrm>
            <a:off x="611886" y="1977108"/>
            <a:ext cx="3477985" cy="1077218"/>
          </a:xfrm>
          <a:prstGeom prst="rect">
            <a:avLst/>
          </a:prstGeom>
          <a:noFill/>
        </p:spPr>
        <p:txBody>
          <a:bodyPr wrap="square">
            <a:spAutoFit/>
          </a:bodyPr>
          <a:lstStyle/>
          <a:p>
            <a:r>
              <a:rPr lang="en-US" sz="3200" i="0" u="none" strike="noStrike" dirty="0">
                <a:solidFill>
                  <a:srgbClr val="000000"/>
                </a:solidFill>
                <a:effectLst/>
                <a:latin typeface="Lato" panose="020B0604020202020204" charset="0"/>
              </a:rPr>
              <a:t>Main features of admin:</a:t>
            </a:r>
            <a:endParaRPr lang="en-VN" sz="3200" dirty="0">
              <a:latin typeface="Lato" panose="020B0604020202020204" charset="0"/>
            </a:endParaRPr>
          </a:p>
        </p:txBody>
      </p:sp>
      <p:sp>
        <p:nvSpPr>
          <p:cNvPr id="14" name="TextBox 13">
            <a:extLst>
              <a:ext uri="{FF2B5EF4-FFF2-40B4-BE49-F238E27FC236}">
                <a16:creationId xmlns:a16="http://schemas.microsoft.com/office/drawing/2014/main" id="{3580B21C-C743-1BE8-F67D-FA68717ED189}"/>
              </a:ext>
            </a:extLst>
          </p:cNvPr>
          <p:cNvSpPr txBox="1"/>
          <p:nvPr/>
        </p:nvSpPr>
        <p:spPr>
          <a:xfrm>
            <a:off x="4533307" y="2008566"/>
            <a:ext cx="4196443" cy="1077218"/>
          </a:xfrm>
          <a:prstGeom prst="rect">
            <a:avLst/>
          </a:prstGeom>
          <a:noFill/>
        </p:spPr>
        <p:txBody>
          <a:bodyPr wrap="square">
            <a:spAutoFit/>
          </a:bodyPr>
          <a:lstStyle/>
          <a:p>
            <a:r>
              <a:rPr lang="en-US" sz="3200" i="0" u="none" strike="noStrike">
                <a:solidFill>
                  <a:srgbClr val="000000"/>
                </a:solidFill>
                <a:effectLst/>
                <a:latin typeface="Lato" panose="020B0604020202020204" charset="0"/>
              </a:rPr>
              <a:t>Main features of customer:</a:t>
            </a:r>
            <a:endParaRPr lang="en-VN" sz="3200">
              <a:latin typeface="Lato" panose="020B0604020202020204" charset="0"/>
            </a:endParaRPr>
          </a:p>
        </p:txBody>
      </p:sp>
      <p:sp>
        <p:nvSpPr>
          <p:cNvPr id="15" name="TextBox 14">
            <a:extLst>
              <a:ext uri="{FF2B5EF4-FFF2-40B4-BE49-F238E27FC236}">
                <a16:creationId xmlns:a16="http://schemas.microsoft.com/office/drawing/2014/main" id="{F2F99E13-F8DF-B27C-CE41-B5A03572E006}"/>
              </a:ext>
            </a:extLst>
          </p:cNvPr>
          <p:cNvSpPr txBox="1"/>
          <p:nvPr/>
        </p:nvSpPr>
        <p:spPr>
          <a:xfrm>
            <a:off x="609727" y="210034"/>
            <a:ext cx="5954846" cy="1569660"/>
          </a:xfrm>
          <a:prstGeom prst="rect">
            <a:avLst/>
          </a:prstGeom>
          <a:noFill/>
        </p:spPr>
        <p:txBody>
          <a:bodyPr wrap="square" rtlCol="0">
            <a:spAutoFit/>
          </a:bodyPr>
          <a:lstStyle/>
          <a:p>
            <a:r>
              <a:rPr lang="en-VN" sz="3200" b="1">
                <a:solidFill>
                  <a:schemeClr val="bg1"/>
                </a:solidFill>
                <a:latin typeface="Lato" panose="020B0604020202020204" charset="0"/>
              </a:rPr>
              <a:t>2. </a:t>
            </a:r>
            <a:r>
              <a:rPr lang="en-US" sz="3200" b="1" dirty="0">
                <a:solidFill>
                  <a:schemeClr val="bg1"/>
                </a:solidFill>
                <a:latin typeface="Lato" panose="020B0604020202020204" charset="0"/>
              </a:rPr>
              <a:t>Objectives &amp; Features</a:t>
            </a:r>
          </a:p>
          <a:p>
            <a:endParaRPr lang="en-US" sz="3200" b="1" dirty="0">
              <a:solidFill>
                <a:schemeClr val="bg1"/>
              </a:solidFill>
              <a:latin typeface="Lato" panose="020B0604020202020204" charset="0"/>
            </a:endParaRPr>
          </a:p>
          <a:p>
            <a:endParaRPr lang="en-VN" sz="3200" b="1">
              <a:solidFill>
                <a:schemeClr val="bg1"/>
              </a:solidFill>
              <a:latin typeface="Lato" panose="020B0604020202020204" charset="0"/>
            </a:endParaRPr>
          </a:p>
        </p:txBody>
      </p:sp>
      <p:sp>
        <p:nvSpPr>
          <p:cNvPr id="16" name="TextBox 15">
            <a:extLst>
              <a:ext uri="{FF2B5EF4-FFF2-40B4-BE49-F238E27FC236}">
                <a16:creationId xmlns:a16="http://schemas.microsoft.com/office/drawing/2014/main" id="{12DF0940-BE90-74FB-9FE2-75F6A2892FAE}"/>
              </a:ext>
            </a:extLst>
          </p:cNvPr>
          <p:cNvSpPr txBox="1"/>
          <p:nvPr/>
        </p:nvSpPr>
        <p:spPr>
          <a:xfrm>
            <a:off x="609727" y="1272396"/>
            <a:ext cx="4556854" cy="584775"/>
          </a:xfrm>
          <a:prstGeom prst="rect">
            <a:avLst/>
          </a:prstGeom>
          <a:noFill/>
        </p:spPr>
        <p:txBody>
          <a:bodyPr wrap="square">
            <a:spAutoFit/>
          </a:bodyPr>
          <a:lstStyle/>
          <a:p>
            <a:r>
              <a:rPr lang="en-US" sz="3200" b="1">
                <a:latin typeface="Lato" panose="020B0604020202020204" charset="0"/>
              </a:rPr>
              <a:t>2.2 </a:t>
            </a:r>
            <a:r>
              <a:rPr lang="en-US" sz="3200" b="1" dirty="0">
                <a:latin typeface="Lato" panose="020B0604020202020204" charset="0"/>
              </a:rPr>
              <a:t>Features</a:t>
            </a:r>
            <a:r>
              <a:rPr lang="en-US" sz="3200" b="1">
                <a:latin typeface="Lato" panose="020B0604020202020204" charset="0"/>
              </a:rPr>
              <a:t> </a:t>
            </a:r>
            <a:endParaRPr lang="en-VN" sz="3200" b="1">
              <a:latin typeface="Lato" panose="020B0604020202020204" charset="0"/>
            </a:endParaRPr>
          </a:p>
        </p:txBody>
      </p:sp>
      <p:pic>
        <p:nvPicPr>
          <p:cNvPr id="17" name="Google Shape;221;p9" descr="Bullseye with solid fill"/>
          <p:cNvPicPr preferRelativeResize="0"/>
          <p:nvPr/>
        </p:nvPicPr>
        <p:blipFill rotWithShape="1">
          <a:blip r:embed="rId3">
            <a:alphaModFix/>
          </a:blip>
          <a:srcRect/>
          <a:stretch/>
        </p:blipFill>
        <p:spPr>
          <a:xfrm>
            <a:off x="115848" y="1989728"/>
            <a:ext cx="548640" cy="548640"/>
          </a:xfrm>
          <a:prstGeom prst="rect">
            <a:avLst/>
          </a:prstGeom>
          <a:noFill/>
          <a:ln>
            <a:noFill/>
          </a:ln>
        </p:spPr>
      </p:pic>
      <p:pic>
        <p:nvPicPr>
          <p:cNvPr id="18" name="Google Shape;221;p9" descr="Bullseye with solid fill"/>
          <p:cNvPicPr preferRelativeResize="0"/>
          <p:nvPr/>
        </p:nvPicPr>
        <p:blipFill rotWithShape="1">
          <a:blip r:embed="rId3">
            <a:alphaModFix/>
          </a:blip>
          <a:srcRect/>
          <a:stretch/>
        </p:blipFill>
        <p:spPr>
          <a:xfrm>
            <a:off x="4037269" y="1994773"/>
            <a:ext cx="548640" cy="548640"/>
          </a:xfrm>
          <a:prstGeom prst="rect">
            <a:avLst/>
          </a:prstGeom>
          <a:noFill/>
          <a:ln>
            <a:noFill/>
          </a:ln>
        </p:spPr>
      </p:pic>
    </p:spTree>
    <p:extLst>
      <p:ext uri="{BB962C8B-B14F-4D97-AF65-F5344CB8AC3E}">
        <p14:creationId xmlns:p14="http://schemas.microsoft.com/office/powerpoint/2010/main" val="2905389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96BC-0096-B930-6D19-9676284B7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B936C5-48AC-CECE-F4D6-05B67168A040}"/>
              </a:ext>
            </a:extLst>
          </p:cNvPr>
          <p:cNvSpPr txBox="1"/>
          <p:nvPr/>
        </p:nvSpPr>
        <p:spPr>
          <a:xfrm>
            <a:off x="3325092" y="3747274"/>
            <a:ext cx="5092932" cy="923330"/>
          </a:xfrm>
          <a:prstGeom prst="rect">
            <a:avLst/>
          </a:prstGeom>
          <a:noFill/>
        </p:spPr>
        <p:txBody>
          <a:bodyPr wrap="square" rtlCol="0">
            <a:spAutoFit/>
          </a:bodyPr>
          <a:lstStyle/>
          <a:p>
            <a:pPr algn="r"/>
            <a:r>
              <a:rPr lang="en-US" sz="5400" b="1" dirty="0">
                <a:solidFill>
                  <a:schemeClr val="tx1">
                    <a:lumMod val="85000"/>
                    <a:lumOff val="15000"/>
                  </a:schemeClr>
                </a:solidFill>
                <a:latin typeface="Lato" panose="020B0604020202020204" charset="0"/>
              </a:rPr>
              <a:t>System design</a:t>
            </a:r>
          </a:p>
        </p:txBody>
      </p:sp>
      <p:sp>
        <p:nvSpPr>
          <p:cNvPr id="5" name="Rectangle 4">
            <a:extLst>
              <a:ext uri="{FF2B5EF4-FFF2-40B4-BE49-F238E27FC236}">
                <a16:creationId xmlns:a16="http://schemas.microsoft.com/office/drawing/2014/main" id="{B71DB55B-8CF7-58D1-DC6D-38974F0281B5}"/>
              </a:ext>
            </a:extLst>
          </p:cNvPr>
          <p:cNvSpPr/>
          <p:nvPr/>
        </p:nvSpPr>
        <p:spPr>
          <a:xfrm>
            <a:off x="8569523" y="1859247"/>
            <a:ext cx="117277" cy="3211517"/>
          </a:xfrm>
          <a:prstGeom prst="rect">
            <a:avLst/>
          </a:prstGeom>
          <a:solidFill>
            <a:srgbClr val="C02033"/>
          </a:solidFill>
          <a:ln>
            <a:solidFill>
              <a:srgbClr val="C02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F040F1E6-759F-BD70-AA3C-CD3DEF903A75}"/>
              </a:ext>
            </a:extLst>
          </p:cNvPr>
          <p:cNvSpPr txBox="1"/>
          <p:nvPr/>
        </p:nvSpPr>
        <p:spPr>
          <a:xfrm>
            <a:off x="6209731" y="1346617"/>
            <a:ext cx="2825087" cy="2400657"/>
          </a:xfrm>
          <a:prstGeom prst="rect">
            <a:avLst/>
          </a:prstGeom>
          <a:noFill/>
        </p:spPr>
        <p:txBody>
          <a:bodyPr wrap="square" rtlCol="0">
            <a:spAutoFit/>
          </a:bodyPr>
          <a:lstStyle/>
          <a:p>
            <a:r>
              <a:rPr lang="en-US" sz="15000" b="1" dirty="0">
                <a:solidFill>
                  <a:srgbClr val="C02034"/>
                </a:solidFill>
                <a:latin typeface="Lato" panose="020B0604020202020204" charset="0"/>
              </a:rPr>
              <a:t>03</a:t>
            </a:r>
          </a:p>
        </p:txBody>
      </p:sp>
    </p:spTree>
    <p:extLst>
      <p:ext uri="{BB962C8B-B14F-4D97-AF65-F5344CB8AC3E}">
        <p14:creationId xmlns:p14="http://schemas.microsoft.com/office/powerpoint/2010/main" val="976162943"/>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1138773"/>
          </a:xfrm>
          <a:prstGeom prst="rect">
            <a:avLst/>
          </a:prstGeom>
          <a:noFill/>
        </p:spPr>
        <p:txBody>
          <a:bodyPr wrap="square" rtlCol="0">
            <a:spAutoFit/>
          </a:bodyPr>
          <a:lstStyle/>
          <a:p>
            <a:r>
              <a:rPr lang="en-US" sz="3400" b="1" i="0" u="none" strike="noStrike">
                <a:solidFill>
                  <a:srgbClr val="FFFFFF"/>
                </a:solidFill>
                <a:effectLst/>
                <a:latin typeface="Lato" panose="020B0604020202020204" charset="0"/>
              </a:rPr>
              <a:t>3. </a:t>
            </a:r>
            <a:r>
              <a:rPr lang="en-US" sz="3400" b="1" dirty="0">
                <a:solidFill>
                  <a:schemeClr val="bg1"/>
                </a:solidFill>
                <a:latin typeface="Lato" panose="020B0604020202020204" charset="0"/>
              </a:rPr>
              <a:t>System design</a:t>
            </a:r>
          </a:p>
          <a:p>
            <a:endParaRPr lang="en-US" sz="3400" b="1" dirty="0">
              <a:solidFill>
                <a:schemeClr val="bg1"/>
              </a:solidFill>
              <a:latin typeface="Lato" panose="020B0604020202020204" charset="0"/>
            </a:endParaRPr>
          </a:p>
        </p:txBody>
      </p:sp>
      <p:sp>
        <p:nvSpPr>
          <p:cNvPr id="17" name="TextBox 16">
            <a:extLst>
              <a:ext uri="{FF2B5EF4-FFF2-40B4-BE49-F238E27FC236}">
                <a16:creationId xmlns:a16="http://schemas.microsoft.com/office/drawing/2014/main" id="{9B214244-F5A2-F5EF-9F65-4D088BE8A1DE}"/>
              </a:ext>
            </a:extLst>
          </p:cNvPr>
          <p:cNvSpPr txBox="1"/>
          <p:nvPr/>
        </p:nvSpPr>
        <p:spPr>
          <a:xfrm>
            <a:off x="609727" y="1244140"/>
            <a:ext cx="5954846" cy="584775"/>
          </a:xfrm>
          <a:prstGeom prst="rect">
            <a:avLst/>
          </a:prstGeom>
          <a:noFill/>
        </p:spPr>
        <p:txBody>
          <a:bodyPr wrap="square" rtlCol="0">
            <a:spAutoFit/>
          </a:bodyPr>
          <a:lstStyle/>
          <a:p>
            <a:r>
              <a:rPr lang="en-US" sz="3200" b="1" i="0" u="none" strike="noStrike" dirty="0" smtClean="0">
                <a:effectLst/>
                <a:latin typeface="Lato" panose="020B0604020202020204" charset="0"/>
              </a:rPr>
              <a:t>3.1 </a:t>
            </a:r>
            <a:r>
              <a:rPr lang="en-US" sz="3200" b="1" i="0" u="none" strike="noStrike" dirty="0" err="1" smtClean="0">
                <a:effectLst/>
                <a:latin typeface="Lato" panose="020B0604020202020204" charset="0"/>
              </a:rPr>
              <a:t>Usecase</a:t>
            </a:r>
            <a:r>
              <a:rPr lang="en-US" sz="3200" b="1" i="0" u="none" strike="noStrike" dirty="0" smtClean="0">
                <a:effectLst/>
                <a:latin typeface="Lato" panose="020B0604020202020204" charset="0"/>
              </a:rPr>
              <a:t> Diagram</a:t>
            </a:r>
            <a:endParaRPr lang="en-US" sz="3200" b="1" dirty="0">
              <a:latin typeface="Lato" panose="020B0604020202020204" charset="0"/>
            </a:endParaRPr>
          </a:p>
        </p:txBody>
      </p:sp>
      <p:pic>
        <p:nvPicPr>
          <p:cNvPr id="3" name="Picture 2"/>
          <p:cNvPicPr>
            <a:picLocks noChangeAspect="1"/>
          </p:cNvPicPr>
          <p:nvPr/>
        </p:nvPicPr>
        <p:blipFill>
          <a:blip r:embed="rId4"/>
          <a:stretch>
            <a:fillRect/>
          </a:stretch>
        </p:blipFill>
        <p:spPr>
          <a:xfrm>
            <a:off x="5060497" y="1211512"/>
            <a:ext cx="3714048" cy="4934914"/>
          </a:xfrm>
          <a:prstGeom prst="rect">
            <a:avLst/>
          </a:prstGeom>
        </p:spPr>
      </p:pic>
      <p:sp>
        <p:nvSpPr>
          <p:cNvPr id="18" name="TextBox 17">
            <a:extLst>
              <a:ext uri="{FF2B5EF4-FFF2-40B4-BE49-F238E27FC236}">
                <a16:creationId xmlns:a16="http://schemas.microsoft.com/office/drawing/2014/main" id="{DC965F68-5D36-60CA-81E6-630632A9BF4B}"/>
              </a:ext>
            </a:extLst>
          </p:cNvPr>
          <p:cNvSpPr txBox="1"/>
          <p:nvPr/>
        </p:nvSpPr>
        <p:spPr>
          <a:xfrm>
            <a:off x="636270" y="1971755"/>
            <a:ext cx="4037330" cy="1200329"/>
          </a:xfrm>
          <a:prstGeom prst="rect">
            <a:avLst/>
          </a:prstGeom>
          <a:noFill/>
        </p:spPr>
        <p:txBody>
          <a:bodyPr wrap="square">
            <a:spAutoFit/>
          </a:bodyPr>
          <a:lstStyle/>
          <a:p>
            <a:r>
              <a:rPr lang="en-US" sz="2400" dirty="0" smtClean="0">
                <a:solidFill>
                  <a:schemeClr val="tx1">
                    <a:lumMod val="85000"/>
                    <a:lumOff val="15000"/>
                  </a:schemeClr>
                </a:solidFill>
                <a:latin typeface="Lato" panose="020B0604020202020204" charset="0"/>
              </a:rPr>
              <a:t>General </a:t>
            </a:r>
            <a:r>
              <a:rPr lang="en-US" sz="2400" dirty="0" err="1" smtClean="0">
                <a:solidFill>
                  <a:schemeClr val="tx1">
                    <a:lumMod val="85000"/>
                    <a:lumOff val="15000"/>
                  </a:schemeClr>
                </a:solidFill>
                <a:latin typeface="Lato" panose="020B0604020202020204" charset="0"/>
              </a:rPr>
              <a:t>usecase</a:t>
            </a:r>
            <a:r>
              <a:rPr lang="en-US" sz="2400" dirty="0" smtClean="0">
                <a:solidFill>
                  <a:schemeClr val="tx1">
                    <a:lumMod val="85000"/>
                    <a:lumOff val="15000"/>
                  </a:schemeClr>
                </a:solidFill>
                <a:latin typeface="Lato" panose="020B0604020202020204" charset="0"/>
              </a:rPr>
              <a:t> diagram:</a:t>
            </a:r>
          </a:p>
          <a:p>
            <a:pPr marL="342900" indent="-342900">
              <a:buFontTx/>
              <a:buChar char="-"/>
            </a:pPr>
            <a:r>
              <a:rPr lang="en-US" sz="2400" dirty="0" smtClean="0">
                <a:solidFill>
                  <a:schemeClr val="tx1">
                    <a:lumMod val="85000"/>
                    <a:lumOff val="15000"/>
                  </a:schemeClr>
                </a:solidFill>
                <a:latin typeface="Lato" panose="020B0604020202020204" charset="0"/>
              </a:rPr>
              <a:t>3 human actors</a:t>
            </a:r>
          </a:p>
          <a:p>
            <a:pPr marL="342900" indent="-342900">
              <a:buFontTx/>
              <a:buChar char="-"/>
            </a:pPr>
            <a:r>
              <a:rPr lang="en-US" sz="2400" dirty="0" smtClean="0">
                <a:solidFill>
                  <a:schemeClr val="tx1">
                    <a:lumMod val="85000"/>
                    <a:lumOff val="15000"/>
                  </a:schemeClr>
                </a:solidFill>
                <a:latin typeface="Lato" panose="020B0604020202020204" charset="0"/>
              </a:rPr>
              <a:t>21 </a:t>
            </a:r>
            <a:r>
              <a:rPr lang="en-US" sz="2400" dirty="0" err="1" smtClean="0">
                <a:solidFill>
                  <a:schemeClr val="tx1">
                    <a:lumMod val="85000"/>
                    <a:lumOff val="15000"/>
                  </a:schemeClr>
                </a:solidFill>
                <a:latin typeface="Lato" panose="020B0604020202020204" charset="0"/>
              </a:rPr>
              <a:t>usecases</a:t>
            </a:r>
            <a:r>
              <a:rPr lang="en-US" sz="2400" dirty="0" smtClean="0">
                <a:solidFill>
                  <a:schemeClr val="tx1">
                    <a:lumMod val="85000"/>
                    <a:lumOff val="15000"/>
                  </a:schemeClr>
                </a:solidFill>
                <a:latin typeface="Lato" panose="020B0604020202020204" charset="0"/>
              </a:rPr>
              <a:t> details</a:t>
            </a:r>
            <a:endParaRPr lang="en-VN" sz="2400" dirty="0">
              <a:solidFill>
                <a:schemeClr val="tx1">
                  <a:lumMod val="85000"/>
                  <a:lumOff val="15000"/>
                </a:schemeClr>
              </a:solidFill>
              <a:latin typeface="Lato" panose="020B0604020202020204" charset="0"/>
            </a:endParaRPr>
          </a:p>
        </p:txBody>
      </p:sp>
    </p:spTree>
    <p:extLst>
      <p:ext uri="{BB962C8B-B14F-4D97-AF65-F5344CB8AC3E}">
        <p14:creationId xmlns:p14="http://schemas.microsoft.com/office/powerpoint/2010/main" val="313553996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1138773"/>
          </a:xfrm>
          <a:prstGeom prst="rect">
            <a:avLst/>
          </a:prstGeom>
          <a:noFill/>
        </p:spPr>
        <p:txBody>
          <a:bodyPr wrap="square" rtlCol="0">
            <a:spAutoFit/>
          </a:bodyPr>
          <a:lstStyle/>
          <a:p>
            <a:r>
              <a:rPr lang="en-US" sz="3400" b="1" i="0" u="none" strike="noStrike">
                <a:solidFill>
                  <a:srgbClr val="FFFFFF"/>
                </a:solidFill>
                <a:effectLst/>
                <a:latin typeface="Lato" panose="020B0604020202020204" charset="0"/>
              </a:rPr>
              <a:t>3. </a:t>
            </a:r>
            <a:r>
              <a:rPr lang="en-US" sz="3400" b="1" dirty="0">
                <a:solidFill>
                  <a:schemeClr val="bg1"/>
                </a:solidFill>
                <a:latin typeface="Lato" panose="020B0604020202020204" charset="0"/>
              </a:rPr>
              <a:t>System design</a:t>
            </a:r>
          </a:p>
          <a:p>
            <a:endParaRPr lang="en-US" sz="3400" b="1" dirty="0">
              <a:solidFill>
                <a:schemeClr val="bg1"/>
              </a:solidFill>
              <a:latin typeface="Lato" panose="020B0604020202020204" charset="0"/>
            </a:endParaRPr>
          </a:p>
        </p:txBody>
      </p:sp>
      <p:grpSp>
        <p:nvGrpSpPr>
          <p:cNvPr id="15" name="Group 14">
            <a:extLst>
              <a:ext uri="{FF2B5EF4-FFF2-40B4-BE49-F238E27FC236}">
                <a16:creationId xmlns:a16="http://schemas.microsoft.com/office/drawing/2014/main" id="{161C7B73-5B2C-D878-31E1-AE6C79BDBB40}"/>
              </a:ext>
            </a:extLst>
          </p:cNvPr>
          <p:cNvGrpSpPr/>
          <p:nvPr/>
        </p:nvGrpSpPr>
        <p:grpSpPr>
          <a:xfrm>
            <a:off x="3243694" y="1828707"/>
            <a:ext cx="6300381" cy="4071747"/>
            <a:chOff x="2882096" y="1519999"/>
            <a:chExt cx="6686480" cy="4503704"/>
          </a:xfrm>
        </p:grpSpPr>
        <p:pic>
          <p:nvPicPr>
            <p:cNvPr id="5122" name="Picture 2">
              <a:extLst>
                <a:ext uri="{FF2B5EF4-FFF2-40B4-BE49-F238E27FC236}">
                  <a16:creationId xmlns:a16="http://schemas.microsoft.com/office/drawing/2014/main" id="{5237C0BC-B9CB-A138-56EA-EA29433BE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034" y="1519999"/>
              <a:ext cx="6522542" cy="43703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2A206D-ED2C-F493-B53A-9A2AB8733144}"/>
                </a:ext>
              </a:extLst>
            </p:cNvPr>
            <p:cNvSpPr/>
            <p:nvPr/>
          </p:nvSpPr>
          <p:spPr>
            <a:xfrm>
              <a:off x="2882096" y="5578997"/>
              <a:ext cx="1203767" cy="4447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grpSp>
      <p:sp>
        <p:nvSpPr>
          <p:cNvPr id="16" name="TextBox 15">
            <a:extLst>
              <a:ext uri="{FF2B5EF4-FFF2-40B4-BE49-F238E27FC236}">
                <a16:creationId xmlns:a16="http://schemas.microsoft.com/office/drawing/2014/main" id="{DC965F68-5D36-60CA-81E6-630632A9BF4B}"/>
              </a:ext>
            </a:extLst>
          </p:cNvPr>
          <p:cNvSpPr txBox="1"/>
          <p:nvPr/>
        </p:nvSpPr>
        <p:spPr>
          <a:xfrm>
            <a:off x="636270" y="1971755"/>
            <a:ext cx="3048224" cy="3416320"/>
          </a:xfrm>
          <a:prstGeom prst="rect">
            <a:avLst/>
          </a:prstGeom>
          <a:noFill/>
        </p:spPr>
        <p:txBody>
          <a:bodyPr wrap="square">
            <a:spAutoFit/>
          </a:bodyPr>
          <a:lstStyle/>
          <a:p>
            <a:r>
              <a:rPr lang="en-US" sz="2400" b="0" i="0" u="none" strike="noStrike" dirty="0">
                <a:solidFill>
                  <a:schemeClr val="tx1">
                    <a:lumMod val="85000"/>
                    <a:lumOff val="15000"/>
                  </a:schemeClr>
                </a:solidFill>
                <a:effectLst/>
                <a:latin typeface="Lato" panose="020B0604020202020204" charset="0"/>
              </a:rPr>
              <a:t>The website is designed according to an architecture combining three tier and MVC models Combining the two models, we get a complete Spring Boot application</a:t>
            </a:r>
            <a:endParaRPr lang="en-VN" sz="2400" dirty="0">
              <a:solidFill>
                <a:schemeClr val="tx1">
                  <a:lumMod val="85000"/>
                  <a:lumOff val="15000"/>
                </a:schemeClr>
              </a:solidFill>
              <a:latin typeface="Lato" panose="020B0604020202020204" charset="0"/>
            </a:endParaRPr>
          </a:p>
        </p:txBody>
      </p:sp>
      <p:sp>
        <p:nvSpPr>
          <p:cNvPr id="17" name="TextBox 16">
            <a:extLst>
              <a:ext uri="{FF2B5EF4-FFF2-40B4-BE49-F238E27FC236}">
                <a16:creationId xmlns:a16="http://schemas.microsoft.com/office/drawing/2014/main" id="{9B214244-F5A2-F5EF-9F65-4D088BE8A1DE}"/>
              </a:ext>
            </a:extLst>
          </p:cNvPr>
          <p:cNvSpPr txBox="1"/>
          <p:nvPr/>
        </p:nvSpPr>
        <p:spPr>
          <a:xfrm>
            <a:off x="609727" y="1244140"/>
            <a:ext cx="5954846" cy="584775"/>
          </a:xfrm>
          <a:prstGeom prst="rect">
            <a:avLst/>
          </a:prstGeom>
          <a:noFill/>
        </p:spPr>
        <p:txBody>
          <a:bodyPr wrap="square" rtlCol="0">
            <a:spAutoFit/>
          </a:bodyPr>
          <a:lstStyle/>
          <a:p>
            <a:r>
              <a:rPr lang="en-US" sz="3200" b="1" i="0" u="none" strike="noStrike" dirty="0" smtClean="0">
                <a:effectLst/>
                <a:latin typeface="Lato" panose="020B0604020202020204" charset="0"/>
              </a:rPr>
              <a:t>3.2 </a:t>
            </a:r>
            <a:r>
              <a:rPr lang="en-US" sz="3200" b="1" i="0" u="none" strike="noStrike" dirty="0">
                <a:effectLst/>
                <a:latin typeface="Lato" panose="020B0604020202020204" charset="0"/>
              </a:rPr>
              <a:t>Architecture design</a:t>
            </a:r>
            <a:endParaRPr lang="en-US" sz="3200" b="1" dirty="0">
              <a:latin typeface="Lato" panose="020B0604020202020204" charset="0"/>
            </a:endParaRPr>
          </a:p>
        </p:txBody>
      </p:sp>
    </p:spTree>
    <p:extLst>
      <p:ext uri="{BB962C8B-B14F-4D97-AF65-F5344CB8AC3E}">
        <p14:creationId xmlns:p14="http://schemas.microsoft.com/office/powerpoint/2010/main" val="27996996"/>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7" name="Picture 2">
            <a:extLst>
              <a:ext uri="{FF2B5EF4-FFF2-40B4-BE49-F238E27FC236}">
                <a16:creationId xmlns:a16="http://schemas.microsoft.com/office/drawing/2014/main" id="{05BCE238-BAC9-8040-82C1-900234E21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080" y="2214498"/>
            <a:ext cx="7453948" cy="24290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328C65-2A89-17FB-1C59-10537C1386DD}"/>
              </a:ext>
            </a:extLst>
          </p:cNvPr>
          <p:cNvSpPr txBox="1"/>
          <p:nvPr/>
        </p:nvSpPr>
        <p:spPr>
          <a:xfrm>
            <a:off x="2276341" y="1879453"/>
            <a:ext cx="4591318" cy="769441"/>
          </a:xfrm>
          <a:prstGeom prst="rect">
            <a:avLst/>
          </a:prstGeom>
          <a:noFill/>
        </p:spPr>
        <p:txBody>
          <a:bodyPr wrap="square">
            <a:spAutoFit/>
          </a:bodyPr>
          <a:lstStyle/>
          <a:p>
            <a:pPr algn="ctr" rtl="0">
              <a:spcBef>
                <a:spcPts val="0"/>
              </a:spcBef>
              <a:spcAft>
                <a:spcPts val="0"/>
              </a:spcAft>
            </a:pPr>
            <a:r>
              <a:rPr lang="en-US" sz="4400" b="1" i="0" u="none" strike="noStrike">
                <a:solidFill>
                  <a:srgbClr val="000000"/>
                </a:solidFill>
                <a:effectLst/>
                <a:latin typeface="Lato" panose="020B0604020202020204" charset="0"/>
              </a:rPr>
              <a:t>Frontend</a:t>
            </a:r>
            <a:endParaRPr lang="en-US" sz="4400" b="1">
              <a:effectLst/>
              <a:latin typeface="Lato" panose="020B0604020202020204" charset="0"/>
            </a:endParaRPr>
          </a:p>
        </p:txBody>
      </p:sp>
      <p:pic>
        <p:nvPicPr>
          <p:cNvPr id="8" name="Picture 4">
            <a:extLst>
              <a:ext uri="{FF2B5EF4-FFF2-40B4-BE49-F238E27FC236}">
                <a16:creationId xmlns:a16="http://schemas.microsoft.com/office/drawing/2014/main" id="{06E7496D-81AB-F741-C313-F238D5ECF0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327" b="15533"/>
          <a:stretch/>
        </p:blipFill>
        <p:spPr bwMode="auto">
          <a:xfrm>
            <a:off x="2916204" y="4291913"/>
            <a:ext cx="3273700" cy="18500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738C1D-04BD-7A3E-EF9B-71D4DA4767BA}"/>
              </a:ext>
            </a:extLst>
          </p:cNvPr>
          <p:cNvSpPr txBox="1"/>
          <p:nvPr/>
        </p:nvSpPr>
        <p:spPr>
          <a:xfrm>
            <a:off x="609727" y="210034"/>
            <a:ext cx="5954846" cy="615553"/>
          </a:xfrm>
          <a:prstGeom prst="rect">
            <a:avLst/>
          </a:prstGeom>
          <a:noFill/>
        </p:spPr>
        <p:txBody>
          <a:bodyPr wrap="square" rtlCol="0">
            <a:spAutoFit/>
          </a:bodyPr>
          <a:lstStyle/>
          <a:p>
            <a:r>
              <a:rPr lang="en-US" sz="3400" b="1" i="0" u="none" strike="noStrike">
                <a:solidFill>
                  <a:srgbClr val="FFFFFF"/>
                </a:solidFill>
                <a:effectLst/>
                <a:latin typeface="Lato" panose="020B0604020202020204" charset="0"/>
              </a:rPr>
              <a:t>3. </a:t>
            </a:r>
            <a:r>
              <a:rPr lang="en-US" sz="3400" b="1" dirty="0">
                <a:solidFill>
                  <a:schemeClr val="bg1"/>
                </a:solidFill>
                <a:latin typeface="Lato" panose="020B0604020202020204" charset="0"/>
              </a:rPr>
              <a:t>System design</a:t>
            </a:r>
          </a:p>
        </p:txBody>
      </p:sp>
      <p:sp>
        <p:nvSpPr>
          <p:cNvPr id="18" name="TextBox 17">
            <a:extLst>
              <a:ext uri="{FF2B5EF4-FFF2-40B4-BE49-F238E27FC236}">
                <a16:creationId xmlns:a16="http://schemas.microsoft.com/office/drawing/2014/main" id="{19A945E2-C32D-D976-638E-AF6A3D77CE6B}"/>
              </a:ext>
            </a:extLst>
          </p:cNvPr>
          <p:cNvSpPr txBox="1"/>
          <p:nvPr/>
        </p:nvSpPr>
        <p:spPr>
          <a:xfrm>
            <a:off x="609727" y="1272109"/>
            <a:ext cx="5954846" cy="584775"/>
          </a:xfrm>
          <a:prstGeom prst="rect">
            <a:avLst/>
          </a:prstGeom>
          <a:noFill/>
        </p:spPr>
        <p:txBody>
          <a:bodyPr wrap="square" rtlCol="0">
            <a:spAutoFit/>
          </a:bodyPr>
          <a:lstStyle/>
          <a:p>
            <a:r>
              <a:rPr lang="en-US" sz="3200" b="1" i="0" u="none" strike="noStrike" dirty="0" smtClean="0">
                <a:effectLst/>
                <a:latin typeface="Lato" panose="020B0604020202020204" charset="0"/>
              </a:rPr>
              <a:t>3.3 </a:t>
            </a:r>
            <a:r>
              <a:rPr lang="en-US" sz="3200" b="1" i="0" u="none" strike="noStrike" dirty="0">
                <a:effectLst/>
                <a:latin typeface="Lato" panose="020B0604020202020204" charset="0"/>
              </a:rPr>
              <a:t>Adopted Technology </a:t>
            </a:r>
            <a:endParaRPr lang="en-US" sz="3200" b="1" dirty="0">
              <a:latin typeface="Lato" panose="020B0604020202020204" charset="0"/>
            </a:endParaRPr>
          </a:p>
        </p:txBody>
      </p:sp>
    </p:spTree>
    <p:extLst>
      <p:ext uri="{BB962C8B-B14F-4D97-AF65-F5344CB8AC3E}">
        <p14:creationId xmlns:p14="http://schemas.microsoft.com/office/powerpoint/2010/main" val="401459300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9" name="TextBox 8">
            <a:extLst>
              <a:ext uri="{FF2B5EF4-FFF2-40B4-BE49-F238E27FC236}">
                <a16:creationId xmlns:a16="http://schemas.microsoft.com/office/drawing/2014/main" id="{CC738C1D-04BD-7A3E-EF9B-71D4DA4767BA}"/>
              </a:ext>
            </a:extLst>
          </p:cNvPr>
          <p:cNvSpPr txBox="1"/>
          <p:nvPr/>
        </p:nvSpPr>
        <p:spPr>
          <a:xfrm>
            <a:off x="609727" y="210034"/>
            <a:ext cx="5954846" cy="615553"/>
          </a:xfrm>
          <a:prstGeom prst="rect">
            <a:avLst/>
          </a:prstGeom>
          <a:noFill/>
        </p:spPr>
        <p:txBody>
          <a:bodyPr wrap="square" rtlCol="0">
            <a:spAutoFit/>
          </a:bodyPr>
          <a:lstStyle/>
          <a:p>
            <a:r>
              <a:rPr lang="en-US" sz="3400" b="1" i="0" u="none" strike="noStrike">
                <a:solidFill>
                  <a:srgbClr val="FFFFFF"/>
                </a:solidFill>
                <a:effectLst/>
                <a:latin typeface="Lato" panose="020B0604020202020204" charset="0"/>
              </a:rPr>
              <a:t>3. </a:t>
            </a:r>
            <a:r>
              <a:rPr lang="en-US" sz="3400" b="1" dirty="0">
                <a:solidFill>
                  <a:schemeClr val="bg1"/>
                </a:solidFill>
                <a:latin typeface="Lato" panose="020B0604020202020204" charset="0"/>
              </a:rPr>
              <a:t>System design</a:t>
            </a:r>
          </a:p>
        </p:txBody>
      </p:sp>
      <p:pic>
        <p:nvPicPr>
          <p:cNvPr id="2" name="Picture 2">
            <a:extLst>
              <a:ext uri="{FF2B5EF4-FFF2-40B4-BE49-F238E27FC236}">
                <a16:creationId xmlns:a16="http://schemas.microsoft.com/office/drawing/2014/main" id="{37EBC829-C79A-4D15-CBEF-EB9D0D008C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06" r="19477"/>
          <a:stretch/>
        </p:blipFill>
        <p:spPr bwMode="auto">
          <a:xfrm>
            <a:off x="1261744" y="1820373"/>
            <a:ext cx="2120417" cy="23514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5FACC69B-C490-328A-EDFF-FFFDEADB86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796" y="4043916"/>
            <a:ext cx="3708447" cy="19402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11EC8BC-F160-0C05-4366-36D718949C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6093" y="2184288"/>
            <a:ext cx="3029587" cy="17904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723BC5C-80CE-DB14-F11E-AF159D394C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2455" y="4176623"/>
            <a:ext cx="1916931" cy="1916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328C65-2A89-17FB-1C59-10537C1386DD}"/>
              </a:ext>
            </a:extLst>
          </p:cNvPr>
          <p:cNvSpPr txBox="1"/>
          <p:nvPr/>
        </p:nvSpPr>
        <p:spPr>
          <a:xfrm>
            <a:off x="2276341" y="1879453"/>
            <a:ext cx="4591318" cy="769441"/>
          </a:xfrm>
          <a:prstGeom prst="rect">
            <a:avLst/>
          </a:prstGeom>
          <a:noFill/>
        </p:spPr>
        <p:txBody>
          <a:bodyPr wrap="square">
            <a:spAutoFit/>
          </a:bodyPr>
          <a:lstStyle/>
          <a:p>
            <a:pPr algn="ctr" rtl="0">
              <a:spcBef>
                <a:spcPts val="0"/>
              </a:spcBef>
              <a:spcAft>
                <a:spcPts val="0"/>
              </a:spcAft>
            </a:pPr>
            <a:r>
              <a:rPr lang="en-US" sz="4400" b="1" i="0" u="none" strike="noStrike">
                <a:solidFill>
                  <a:srgbClr val="000000"/>
                </a:solidFill>
                <a:effectLst/>
                <a:latin typeface="Lato" panose="020B0604020202020204" charset="0"/>
              </a:rPr>
              <a:t>Backend</a:t>
            </a:r>
            <a:endParaRPr lang="en-US" sz="4400" b="1">
              <a:effectLst/>
              <a:latin typeface="Lato" panose="020B0604020202020204" charset="0"/>
            </a:endParaRPr>
          </a:p>
        </p:txBody>
      </p:sp>
      <p:sp>
        <p:nvSpPr>
          <p:cNvPr id="18" name="TextBox 17">
            <a:extLst>
              <a:ext uri="{FF2B5EF4-FFF2-40B4-BE49-F238E27FC236}">
                <a16:creationId xmlns:a16="http://schemas.microsoft.com/office/drawing/2014/main" id="{19A945E2-C32D-D976-638E-AF6A3D77CE6B}"/>
              </a:ext>
            </a:extLst>
          </p:cNvPr>
          <p:cNvSpPr txBox="1"/>
          <p:nvPr/>
        </p:nvSpPr>
        <p:spPr>
          <a:xfrm>
            <a:off x="609727" y="1272109"/>
            <a:ext cx="5954846" cy="584775"/>
          </a:xfrm>
          <a:prstGeom prst="rect">
            <a:avLst/>
          </a:prstGeom>
          <a:noFill/>
        </p:spPr>
        <p:txBody>
          <a:bodyPr wrap="square" rtlCol="0">
            <a:spAutoFit/>
          </a:bodyPr>
          <a:lstStyle/>
          <a:p>
            <a:r>
              <a:rPr lang="en-US" sz="3200" b="1" i="0" u="none" strike="noStrike" dirty="0" smtClean="0">
                <a:effectLst/>
                <a:latin typeface="Lato" panose="020B0604020202020204" charset="0"/>
              </a:rPr>
              <a:t>3.3 </a:t>
            </a:r>
            <a:r>
              <a:rPr lang="en-US" sz="3200" b="1" i="0" u="none" strike="noStrike" dirty="0">
                <a:effectLst/>
                <a:latin typeface="Lato" panose="020B0604020202020204" charset="0"/>
              </a:rPr>
              <a:t>Adopted Technology </a:t>
            </a:r>
            <a:endParaRPr lang="en-US" sz="3200" b="1" dirty="0">
              <a:latin typeface="Lato" panose="020B0604020202020204" charset="0"/>
            </a:endParaRPr>
          </a:p>
        </p:txBody>
      </p:sp>
    </p:spTree>
    <p:extLst>
      <p:ext uri="{BB962C8B-B14F-4D97-AF65-F5344CB8AC3E}">
        <p14:creationId xmlns:p14="http://schemas.microsoft.com/office/powerpoint/2010/main" val="155293230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96BC-0096-B930-6D19-9676284B7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B936C5-48AC-CECE-F4D6-05B67168A040}"/>
              </a:ext>
            </a:extLst>
          </p:cNvPr>
          <p:cNvSpPr txBox="1"/>
          <p:nvPr/>
        </p:nvSpPr>
        <p:spPr>
          <a:xfrm>
            <a:off x="3804920" y="3556839"/>
            <a:ext cx="4416585" cy="1754326"/>
          </a:xfrm>
          <a:prstGeom prst="rect">
            <a:avLst/>
          </a:prstGeom>
          <a:noFill/>
        </p:spPr>
        <p:txBody>
          <a:bodyPr wrap="square" rtlCol="0">
            <a:spAutoFit/>
          </a:bodyPr>
          <a:lstStyle/>
          <a:p>
            <a:pPr algn="r"/>
            <a:r>
              <a:rPr lang="en-US" sz="5400" b="1" dirty="0">
                <a:solidFill>
                  <a:schemeClr val="tx1">
                    <a:lumMod val="85000"/>
                    <a:lumOff val="15000"/>
                  </a:schemeClr>
                </a:solidFill>
                <a:latin typeface="Lato" panose="020B0604020202020204" charset="0"/>
              </a:rPr>
              <a:t>Solution &amp; Contribution</a:t>
            </a:r>
          </a:p>
        </p:txBody>
      </p:sp>
      <p:sp>
        <p:nvSpPr>
          <p:cNvPr id="5" name="Rectangle 4">
            <a:extLst>
              <a:ext uri="{FF2B5EF4-FFF2-40B4-BE49-F238E27FC236}">
                <a16:creationId xmlns:a16="http://schemas.microsoft.com/office/drawing/2014/main" id="{B71DB55B-8CF7-58D1-DC6D-38974F0281B5}"/>
              </a:ext>
            </a:extLst>
          </p:cNvPr>
          <p:cNvSpPr/>
          <p:nvPr/>
        </p:nvSpPr>
        <p:spPr>
          <a:xfrm>
            <a:off x="8569523" y="1859247"/>
            <a:ext cx="117277" cy="3211517"/>
          </a:xfrm>
          <a:prstGeom prst="rect">
            <a:avLst/>
          </a:prstGeom>
          <a:solidFill>
            <a:srgbClr val="C02033"/>
          </a:solidFill>
          <a:ln>
            <a:solidFill>
              <a:srgbClr val="C02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F040F1E6-759F-BD70-AA3C-CD3DEF903A75}"/>
              </a:ext>
            </a:extLst>
          </p:cNvPr>
          <p:cNvSpPr txBox="1"/>
          <p:nvPr/>
        </p:nvSpPr>
        <p:spPr>
          <a:xfrm>
            <a:off x="6209731" y="1346617"/>
            <a:ext cx="2825087" cy="2400657"/>
          </a:xfrm>
          <a:prstGeom prst="rect">
            <a:avLst/>
          </a:prstGeom>
          <a:noFill/>
        </p:spPr>
        <p:txBody>
          <a:bodyPr wrap="square" rtlCol="0">
            <a:spAutoFit/>
          </a:bodyPr>
          <a:lstStyle/>
          <a:p>
            <a:r>
              <a:rPr lang="en-US" sz="15000" b="1" dirty="0">
                <a:solidFill>
                  <a:srgbClr val="C02034"/>
                </a:solidFill>
                <a:latin typeface="Lato" panose="020B0604020202020204" charset="0"/>
              </a:rPr>
              <a:t>04</a:t>
            </a:r>
          </a:p>
        </p:txBody>
      </p:sp>
    </p:spTree>
    <p:extLst>
      <p:ext uri="{BB962C8B-B14F-4D97-AF65-F5344CB8AC3E}">
        <p14:creationId xmlns:p14="http://schemas.microsoft.com/office/powerpoint/2010/main" val="32662791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Lato" panose="020B0604020202020204" charset="0"/>
              </a:rPr>
              <a:t>4. </a:t>
            </a:r>
            <a:r>
              <a:rPr lang="en-US" sz="3200" b="1" dirty="0">
                <a:solidFill>
                  <a:schemeClr val="bg1"/>
                </a:solidFill>
                <a:latin typeface="Lato" panose="020B0604020202020204" charset="0"/>
              </a:rPr>
              <a:t>Solution &amp; Contribution</a:t>
            </a:r>
          </a:p>
        </p:txBody>
      </p:sp>
      <p:sp>
        <p:nvSpPr>
          <p:cNvPr id="6" name="TextBox 5">
            <a:extLst>
              <a:ext uri="{FF2B5EF4-FFF2-40B4-BE49-F238E27FC236}">
                <a16:creationId xmlns:a16="http://schemas.microsoft.com/office/drawing/2014/main" id="{E66C97E3-294A-6BDD-A761-95D5EE191A0D}"/>
              </a:ext>
            </a:extLst>
          </p:cNvPr>
          <p:cNvSpPr txBox="1"/>
          <p:nvPr/>
        </p:nvSpPr>
        <p:spPr>
          <a:xfrm>
            <a:off x="429639" y="1298820"/>
            <a:ext cx="8029390" cy="1200329"/>
          </a:xfrm>
          <a:prstGeom prst="rect">
            <a:avLst/>
          </a:prstGeom>
          <a:noFill/>
        </p:spPr>
        <p:txBody>
          <a:bodyPr wrap="square">
            <a:spAutoFit/>
          </a:bodyPr>
          <a:lstStyle/>
          <a:p>
            <a:pPr rtl="0">
              <a:spcBef>
                <a:spcPts val="0"/>
              </a:spcBef>
              <a:spcAft>
                <a:spcPts val="0"/>
              </a:spcAft>
            </a:pPr>
            <a:r>
              <a:rPr lang="en-US" sz="2400" b="1" i="0" u="none" strike="noStrike" dirty="0">
                <a:solidFill>
                  <a:schemeClr val="tx1">
                    <a:lumMod val="85000"/>
                    <a:lumOff val="15000"/>
                  </a:schemeClr>
                </a:solidFill>
                <a:effectLst/>
                <a:latin typeface="Lato" panose="020B0604020202020204" charset="0"/>
              </a:rPr>
              <a:t>4.1 The interface is easy to use and convenient to use</a:t>
            </a:r>
            <a:endParaRPr lang="en-US" sz="2400" b="1" dirty="0">
              <a:solidFill>
                <a:schemeClr val="tx1">
                  <a:lumMod val="85000"/>
                  <a:lumOff val="15000"/>
                </a:schemeClr>
              </a:solidFill>
              <a:effectLst/>
              <a:latin typeface="Lato" panose="020B0604020202020204" charset="0"/>
            </a:endParaRPr>
          </a:p>
          <a:p>
            <a:r>
              <a:rPr lang="en-US" sz="2400" b="1" dirty="0">
                <a:solidFill>
                  <a:schemeClr val="tx1">
                    <a:lumMod val="85000"/>
                    <a:lumOff val="15000"/>
                  </a:schemeClr>
                </a:solidFill>
                <a:effectLst/>
                <a:latin typeface="Lato" panose="020B0604020202020204" charset="0"/>
              </a:rPr>
              <a:t/>
            </a:r>
            <a:br>
              <a:rPr lang="en-US" sz="2400" b="1" dirty="0">
                <a:solidFill>
                  <a:schemeClr val="tx1">
                    <a:lumMod val="85000"/>
                    <a:lumOff val="15000"/>
                  </a:schemeClr>
                </a:solidFill>
                <a:effectLst/>
                <a:latin typeface="Lato" panose="020B0604020202020204" charset="0"/>
              </a:rPr>
            </a:br>
            <a:endParaRPr lang="en-VN" sz="2400" b="1" dirty="0">
              <a:solidFill>
                <a:schemeClr val="tx1">
                  <a:lumMod val="85000"/>
                  <a:lumOff val="15000"/>
                </a:schemeClr>
              </a:solidFill>
              <a:latin typeface="Lato" panose="020B0604020202020204" charset="0"/>
            </a:endParaRPr>
          </a:p>
        </p:txBody>
      </p:sp>
      <p:sp>
        <p:nvSpPr>
          <p:cNvPr id="8" name="TextBox 7">
            <a:extLst>
              <a:ext uri="{FF2B5EF4-FFF2-40B4-BE49-F238E27FC236}">
                <a16:creationId xmlns:a16="http://schemas.microsoft.com/office/drawing/2014/main" id="{E20469DC-C88A-A5D7-B028-0C8F04F17D07}"/>
              </a:ext>
            </a:extLst>
          </p:cNvPr>
          <p:cNvSpPr txBox="1"/>
          <p:nvPr/>
        </p:nvSpPr>
        <p:spPr>
          <a:xfrm>
            <a:off x="483429" y="1797767"/>
            <a:ext cx="7975600" cy="1200329"/>
          </a:xfrm>
          <a:prstGeom prst="rect">
            <a:avLst/>
          </a:prstGeom>
          <a:noFill/>
        </p:spPr>
        <p:txBody>
          <a:bodyPr wrap="square">
            <a:spAutoFit/>
          </a:bodyPr>
          <a:lstStyle/>
          <a:p>
            <a:pPr rtl="0">
              <a:spcBef>
                <a:spcPts val="0"/>
              </a:spcBef>
              <a:spcAft>
                <a:spcPts val="0"/>
              </a:spcAft>
            </a:pPr>
            <a:r>
              <a:rPr lang="en-US" sz="2400" b="0" i="0" u="none" strike="noStrike" dirty="0">
                <a:solidFill>
                  <a:schemeClr val="tx1">
                    <a:lumMod val="85000"/>
                    <a:lumOff val="15000"/>
                  </a:schemeClr>
                </a:solidFill>
                <a:effectLst/>
                <a:latin typeface="Lato" panose="020B0604020202020204" charset="0"/>
              </a:rPr>
              <a:t>The interfaces bring convenience and friendly to users. </a:t>
            </a:r>
            <a:endParaRPr lang="en-US" sz="2400" b="0" dirty="0">
              <a:solidFill>
                <a:schemeClr val="tx1">
                  <a:lumMod val="85000"/>
                  <a:lumOff val="15000"/>
                </a:schemeClr>
              </a:solidFill>
              <a:effectLst/>
              <a:latin typeface="Lato" panose="020B0604020202020204" charset="0"/>
            </a:endParaRPr>
          </a:p>
          <a:p>
            <a:r>
              <a:rPr lang="en-US" sz="2400" dirty="0">
                <a:solidFill>
                  <a:schemeClr val="tx1">
                    <a:lumMod val="85000"/>
                    <a:lumOff val="15000"/>
                  </a:schemeClr>
                </a:solidFill>
                <a:latin typeface="Lato" panose="020B0604020202020204" charset="0"/>
              </a:rPr>
              <a:t/>
            </a:r>
            <a:br>
              <a:rPr lang="en-US" sz="2400" dirty="0">
                <a:solidFill>
                  <a:schemeClr val="tx1">
                    <a:lumMod val="85000"/>
                    <a:lumOff val="15000"/>
                  </a:schemeClr>
                </a:solidFill>
                <a:latin typeface="Lato" panose="020B0604020202020204" charset="0"/>
              </a:rPr>
            </a:br>
            <a:endParaRPr lang="en-VN" sz="2400" dirty="0">
              <a:solidFill>
                <a:schemeClr val="tx1">
                  <a:lumMod val="85000"/>
                  <a:lumOff val="15000"/>
                </a:schemeClr>
              </a:solidFill>
              <a:latin typeface="Lato" panose="020B0604020202020204" charset="0"/>
            </a:endParaRPr>
          </a:p>
        </p:txBody>
      </p:sp>
      <p:pic>
        <p:nvPicPr>
          <p:cNvPr id="15" name="Picture 2">
            <a:extLst>
              <a:ext uri="{FF2B5EF4-FFF2-40B4-BE49-F238E27FC236}">
                <a16:creationId xmlns:a16="http://schemas.microsoft.com/office/drawing/2014/main" id="{5D5A2B47-E6A4-7D42-5F8B-6FF6693CD5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04" r="1636"/>
          <a:stretch/>
        </p:blipFill>
        <p:spPr bwMode="auto">
          <a:xfrm>
            <a:off x="1322961" y="2394210"/>
            <a:ext cx="5593816" cy="2923113"/>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206ABE4-76A6-E9E0-2DC6-7A24C350AE91}"/>
              </a:ext>
            </a:extLst>
          </p:cNvPr>
          <p:cNvSpPr txBox="1"/>
          <p:nvPr/>
        </p:nvSpPr>
        <p:spPr>
          <a:xfrm>
            <a:off x="609727" y="5390784"/>
            <a:ext cx="8097253" cy="1107996"/>
          </a:xfrm>
          <a:prstGeom prst="rect">
            <a:avLst/>
          </a:prstGeom>
          <a:noFill/>
        </p:spPr>
        <p:txBody>
          <a:bodyPr wrap="square">
            <a:spAutoFit/>
          </a:bodyPr>
          <a:lstStyle/>
          <a:p>
            <a:pPr rtl="0">
              <a:spcBef>
                <a:spcPts val="0"/>
              </a:spcBef>
              <a:spcAft>
                <a:spcPts val="0"/>
              </a:spcAft>
            </a:pPr>
            <a:r>
              <a:rPr lang="en-US" sz="2200" b="0" i="0" u="none" strike="noStrike" dirty="0">
                <a:solidFill>
                  <a:srgbClr val="000000"/>
                </a:solidFill>
                <a:effectLst/>
                <a:latin typeface="Lato" panose="020B0604020202020204" charset="0"/>
              </a:rPr>
              <a:t>Website uses a </a:t>
            </a:r>
            <a:r>
              <a:rPr lang="en-US" sz="2200" b="0" i="0" u="none" strike="noStrike" dirty="0" smtClean="0">
                <a:solidFill>
                  <a:srgbClr val="000000"/>
                </a:solidFill>
                <a:effectLst/>
                <a:latin typeface="Lato" panose="020B0604020202020204" charset="0"/>
              </a:rPr>
              <a:t>simple, </a:t>
            </a:r>
            <a:r>
              <a:rPr lang="en-US" sz="2200" b="0" i="0" u="none" strike="noStrike" dirty="0">
                <a:solidFill>
                  <a:srgbClr val="000000"/>
                </a:solidFill>
                <a:effectLst/>
                <a:latin typeface="Lato" panose="020B0604020202020204" charset="0"/>
              </a:rPr>
              <a:t>easy-to-use interface, Website will help users have no </a:t>
            </a:r>
            <a:r>
              <a:rPr lang="en-US" sz="2200" b="0" i="0" u="none" strike="noStrike" dirty="0" smtClean="0">
                <a:solidFill>
                  <a:srgbClr val="000000"/>
                </a:solidFill>
                <a:effectLst/>
                <a:latin typeface="Lato" panose="020B0604020202020204" charset="0"/>
              </a:rPr>
              <a:t>difficulty in </a:t>
            </a:r>
            <a:r>
              <a:rPr lang="en-US" sz="2200" b="0" i="0" u="none" strike="noStrike" dirty="0">
                <a:solidFill>
                  <a:srgbClr val="000000"/>
                </a:solidFill>
                <a:effectLst/>
                <a:latin typeface="Lato" panose="020B0604020202020204" charset="0"/>
              </a:rPr>
              <a:t>the first time using it.</a:t>
            </a:r>
            <a:r>
              <a:rPr lang="en-US" sz="2200" b="0" dirty="0">
                <a:effectLst/>
                <a:latin typeface="Lato" panose="020B0604020202020204" charset="0"/>
              </a:rPr>
              <a:t/>
            </a:r>
            <a:br>
              <a:rPr lang="en-US" sz="2200" b="0" dirty="0">
                <a:effectLst/>
                <a:latin typeface="Lato" panose="020B0604020202020204" charset="0"/>
              </a:rPr>
            </a:br>
            <a:endParaRPr lang="en-VN" sz="2200" dirty="0">
              <a:latin typeface="Lato" panose="020B0604020202020204" charset="0"/>
            </a:endParaRPr>
          </a:p>
        </p:txBody>
      </p:sp>
    </p:spTree>
    <p:extLst>
      <p:ext uri="{BB962C8B-B14F-4D97-AF65-F5344CB8AC3E}">
        <p14:creationId xmlns:p14="http://schemas.microsoft.com/office/powerpoint/2010/main" val="216340889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Lato" panose="020B0604020202020204" charset="0"/>
              </a:rPr>
              <a:t>4. </a:t>
            </a:r>
            <a:r>
              <a:rPr lang="en-US" sz="3200" b="1" dirty="0">
                <a:solidFill>
                  <a:schemeClr val="bg1"/>
                </a:solidFill>
                <a:latin typeface="Lato" panose="020B0604020202020204"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526456" y="1276434"/>
            <a:ext cx="8166281" cy="1200329"/>
          </a:xfrm>
          <a:prstGeom prst="rect">
            <a:avLst/>
          </a:prstGeom>
          <a:noFill/>
        </p:spPr>
        <p:txBody>
          <a:bodyPr wrap="square">
            <a:spAutoFit/>
          </a:bodyPr>
          <a:lstStyle/>
          <a:p>
            <a:pPr rtl="0">
              <a:spcBef>
                <a:spcPts val="0"/>
              </a:spcBef>
              <a:spcAft>
                <a:spcPts val="0"/>
              </a:spcAft>
            </a:pPr>
            <a:r>
              <a:rPr lang="en-US" sz="2400" b="1" i="0" u="none" strike="noStrike" dirty="0">
                <a:solidFill>
                  <a:schemeClr val="tx1">
                    <a:lumMod val="85000"/>
                    <a:lumOff val="15000"/>
                  </a:schemeClr>
                </a:solidFill>
                <a:effectLst/>
                <a:latin typeface="Lato" panose="020B0604020202020204" charset="0"/>
              </a:rPr>
              <a:t>4.1 The interface is easy to use and convenient to use</a:t>
            </a:r>
            <a:endParaRPr lang="en-US" sz="2400" b="1" dirty="0">
              <a:solidFill>
                <a:schemeClr val="tx1">
                  <a:lumMod val="85000"/>
                  <a:lumOff val="15000"/>
                </a:schemeClr>
              </a:solidFill>
              <a:effectLst/>
              <a:latin typeface="Lato" panose="020B0604020202020204" charset="0"/>
            </a:endParaRPr>
          </a:p>
          <a:p>
            <a:r>
              <a:rPr lang="en-US" sz="2400" b="1" dirty="0">
                <a:solidFill>
                  <a:schemeClr val="tx1">
                    <a:lumMod val="85000"/>
                    <a:lumOff val="15000"/>
                  </a:schemeClr>
                </a:solidFill>
                <a:effectLst/>
                <a:latin typeface="Lato" panose="020B0604020202020204" charset="0"/>
              </a:rPr>
              <a:t/>
            </a:r>
            <a:br>
              <a:rPr lang="en-US" sz="2400" b="1" dirty="0">
                <a:solidFill>
                  <a:schemeClr val="tx1">
                    <a:lumMod val="85000"/>
                    <a:lumOff val="15000"/>
                  </a:schemeClr>
                </a:solidFill>
                <a:effectLst/>
                <a:latin typeface="Lato" panose="020B0604020202020204" charset="0"/>
              </a:rPr>
            </a:br>
            <a:endParaRPr lang="en-VN" sz="2400" b="1" dirty="0">
              <a:solidFill>
                <a:schemeClr val="tx1">
                  <a:lumMod val="85000"/>
                  <a:lumOff val="15000"/>
                </a:schemeClr>
              </a:solidFill>
              <a:latin typeface="Lato" panose="020B0604020202020204" charset="0"/>
            </a:endParaRPr>
          </a:p>
        </p:txBody>
      </p:sp>
      <p:sp>
        <p:nvSpPr>
          <p:cNvPr id="5" name="TextBox 4">
            <a:extLst>
              <a:ext uri="{FF2B5EF4-FFF2-40B4-BE49-F238E27FC236}">
                <a16:creationId xmlns:a16="http://schemas.microsoft.com/office/drawing/2014/main" id="{9495AE5B-ABAF-5CE5-75C7-356691E770B6}"/>
              </a:ext>
            </a:extLst>
          </p:cNvPr>
          <p:cNvSpPr txBox="1"/>
          <p:nvPr/>
        </p:nvSpPr>
        <p:spPr>
          <a:xfrm>
            <a:off x="609727" y="1690860"/>
            <a:ext cx="8083011" cy="1138773"/>
          </a:xfrm>
          <a:prstGeom prst="rect">
            <a:avLst/>
          </a:prstGeom>
          <a:noFill/>
        </p:spPr>
        <p:txBody>
          <a:bodyPr wrap="square">
            <a:spAutoFit/>
          </a:bodyPr>
          <a:lstStyle/>
          <a:p>
            <a:pPr rtl="0">
              <a:spcBef>
                <a:spcPts val="0"/>
              </a:spcBef>
              <a:spcAft>
                <a:spcPts val="0"/>
              </a:spcAft>
            </a:pPr>
            <a:r>
              <a:rPr lang="en-US" sz="2200" b="0" i="0" u="none" strike="noStrike" dirty="0">
                <a:solidFill>
                  <a:schemeClr val="tx1">
                    <a:lumMod val="85000"/>
                    <a:lumOff val="15000"/>
                  </a:schemeClr>
                </a:solidFill>
                <a:effectLst/>
                <a:latin typeface="Lato" panose="020B0604020202020204" charset="0"/>
                <a:cs typeface="Mongolian Baiti" panose="03000500000000000000" pitchFamily="66" charset="0"/>
              </a:rPr>
              <a:t>Functions and content are displayed clearly and specifically, without overlapping other content.</a:t>
            </a:r>
            <a:r>
              <a:rPr lang="en-US" sz="2400" b="0" dirty="0">
                <a:solidFill>
                  <a:schemeClr val="tx1">
                    <a:lumMod val="85000"/>
                    <a:lumOff val="15000"/>
                  </a:schemeClr>
                </a:solidFill>
                <a:effectLst/>
                <a:latin typeface="Lato" panose="020B0604020202020204" charset="0"/>
                <a:cs typeface="Mongolian Baiti" panose="03000500000000000000" pitchFamily="66" charset="0"/>
              </a:rPr>
              <a:t/>
            </a:r>
            <a:br>
              <a:rPr lang="en-US" sz="2400" b="0" dirty="0">
                <a:solidFill>
                  <a:schemeClr val="tx1">
                    <a:lumMod val="85000"/>
                    <a:lumOff val="15000"/>
                  </a:schemeClr>
                </a:solidFill>
                <a:effectLst/>
                <a:latin typeface="Lato" panose="020B0604020202020204" charset="0"/>
                <a:cs typeface="Mongolian Baiti" panose="03000500000000000000" pitchFamily="66" charset="0"/>
              </a:rPr>
            </a:br>
            <a:endParaRPr lang="en-VN" sz="2400" dirty="0">
              <a:solidFill>
                <a:schemeClr val="tx1">
                  <a:lumMod val="85000"/>
                  <a:lumOff val="15000"/>
                </a:schemeClr>
              </a:solidFill>
              <a:latin typeface="Lato" panose="020B0604020202020204" charset="0"/>
              <a:cs typeface="Mongolian Baiti" panose="03000500000000000000" pitchFamily="66" charset="0"/>
            </a:endParaRPr>
          </a:p>
        </p:txBody>
      </p:sp>
      <p:pic>
        <p:nvPicPr>
          <p:cNvPr id="18434" name="Picture 2">
            <a:extLst>
              <a:ext uri="{FF2B5EF4-FFF2-40B4-BE49-F238E27FC236}">
                <a16:creationId xmlns:a16="http://schemas.microsoft.com/office/drawing/2014/main" id="{957E70A7-A4C4-F78D-19A6-85F0726CC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7" y="2647314"/>
            <a:ext cx="3836720" cy="296187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76580382-A48B-3446-FA15-0C7D04062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6596" y="2539907"/>
            <a:ext cx="4180432" cy="3099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85846BB-D52C-E00D-DD71-5D6CC1FEB1AA}"/>
              </a:ext>
            </a:extLst>
          </p:cNvPr>
          <p:cNvSpPr txBox="1"/>
          <p:nvPr/>
        </p:nvSpPr>
        <p:spPr>
          <a:xfrm>
            <a:off x="1029894" y="5695354"/>
            <a:ext cx="4586140" cy="1138773"/>
          </a:xfrm>
          <a:prstGeom prst="rect">
            <a:avLst/>
          </a:prstGeom>
          <a:noFill/>
        </p:spPr>
        <p:txBody>
          <a:bodyPr wrap="square">
            <a:spAutoFit/>
          </a:bodyPr>
          <a:lstStyle/>
          <a:p>
            <a:pPr rtl="0">
              <a:spcBef>
                <a:spcPts val="0"/>
              </a:spcBef>
              <a:spcAft>
                <a:spcPts val="0"/>
              </a:spcAft>
            </a:pPr>
            <a:r>
              <a:rPr lang="en-US" sz="2000" b="0" i="0" u="none" strike="noStrike">
                <a:solidFill>
                  <a:srgbClr val="000000"/>
                </a:solidFill>
                <a:effectLst/>
                <a:latin typeface="Lato" panose="020B0604020202020204" charset="0"/>
              </a:rPr>
              <a:t>Detailed dish interface</a:t>
            </a:r>
            <a:endParaRPr lang="en-US" sz="2000" b="0">
              <a:effectLst/>
              <a:latin typeface="Lato" panose="020B0604020202020204" charset="0"/>
            </a:endParaRPr>
          </a:p>
          <a:p>
            <a:r>
              <a:rPr lang="en-US" sz="2400">
                <a:latin typeface="Lato" panose="020B0604020202020204" charset="0"/>
              </a:rPr>
              <a:t/>
            </a:r>
            <a:br>
              <a:rPr lang="en-US" sz="2400">
                <a:latin typeface="Lato" panose="020B0604020202020204" charset="0"/>
              </a:rPr>
            </a:br>
            <a:endParaRPr lang="en-VN" sz="2400">
              <a:latin typeface="Lato" panose="020B0604020202020204" charset="0"/>
            </a:endParaRPr>
          </a:p>
        </p:txBody>
      </p:sp>
      <p:sp>
        <p:nvSpPr>
          <p:cNvPr id="17" name="TextBox 16">
            <a:extLst>
              <a:ext uri="{FF2B5EF4-FFF2-40B4-BE49-F238E27FC236}">
                <a16:creationId xmlns:a16="http://schemas.microsoft.com/office/drawing/2014/main" id="{3A45AA0E-DD67-500E-870F-903128BCFDA7}"/>
              </a:ext>
            </a:extLst>
          </p:cNvPr>
          <p:cNvSpPr txBox="1"/>
          <p:nvPr/>
        </p:nvSpPr>
        <p:spPr>
          <a:xfrm>
            <a:off x="5812909" y="5695354"/>
            <a:ext cx="4586140" cy="1015663"/>
          </a:xfrm>
          <a:prstGeom prst="rect">
            <a:avLst/>
          </a:prstGeom>
          <a:noFill/>
        </p:spPr>
        <p:txBody>
          <a:bodyPr wrap="square">
            <a:spAutoFit/>
          </a:bodyPr>
          <a:lstStyle/>
          <a:p>
            <a:pPr rtl="0">
              <a:spcBef>
                <a:spcPts val="0"/>
              </a:spcBef>
              <a:spcAft>
                <a:spcPts val="0"/>
              </a:spcAft>
            </a:pPr>
            <a:r>
              <a:rPr lang="en-US" sz="2000" b="0" i="0" u="none" strike="noStrike">
                <a:solidFill>
                  <a:srgbClr val="000000"/>
                </a:solidFill>
                <a:effectLst/>
                <a:latin typeface="Lato" panose="020B0604020202020204" charset="0"/>
              </a:rPr>
              <a:t>Blog viewing interface</a:t>
            </a:r>
            <a:endParaRPr lang="en-US" sz="2000" b="0">
              <a:effectLst/>
              <a:latin typeface="Lato" panose="020B0604020202020204" charset="0"/>
            </a:endParaRPr>
          </a:p>
          <a:p>
            <a:r>
              <a:rPr lang="en-US" sz="2000" b="0">
                <a:effectLst/>
                <a:latin typeface="Lato" panose="020B0604020202020204" charset="0"/>
              </a:rPr>
              <a:t/>
            </a:r>
            <a:br>
              <a:rPr lang="en-US" sz="2000" b="0">
                <a:effectLst/>
                <a:latin typeface="Lato" panose="020B0604020202020204" charset="0"/>
              </a:rPr>
            </a:br>
            <a:endParaRPr lang="en-VN" sz="2000">
              <a:latin typeface="Lato" panose="020B0604020202020204" charset="0"/>
            </a:endParaRPr>
          </a:p>
        </p:txBody>
      </p:sp>
    </p:spTree>
    <p:extLst>
      <p:ext uri="{BB962C8B-B14F-4D97-AF65-F5344CB8AC3E}">
        <p14:creationId xmlns:p14="http://schemas.microsoft.com/office/powerpoint/2010/main" val="2773097126"/>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Lato" panose="020B0604020202020204" charset="0"/>
              </a:rPr>
              <a:t>4. </a:t>
            </a:r>
            <a:r>
              <a:rPr lang="en-US" sz="3200" b="1" dirty="0">
                <a:solidFill>
                  <a:schemeClr val="bg1"/>
                </a:solidFill>
                <a:latin typeface="Lato" panose="020B0604020202020204"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dirty="0">
                <a:solidFill>
                  <a:schemeClr val="tx1">
                    <a:lumMod val="85000"/>
                    <a:lumOff val="15000"/>
                  </a:schemeClr>
                </a:solidFill>
                <a:effectLst/>
                <a:latin typeface="Lato" panose="020B0604020202020204" charset="0"/>
              </a:rPr>
              <a:t>4.2 Secure sensitive data</a:t>
            </a:r>
            <a:endParaRPr lang="en-VN" sz="2400" b="1" dirty="0">
              <a:solidFill>
                <a:schemeClr val="tx1">
                  <a:lumMod val="85000"/>
                  <a:lumOff val="15000"/>
                </a:schemeClr>
              </a:solidFill>
              <a:latin typeface="Lato" panose="020B0604020202020204" charset="0"/>
            </a:endParaRPr>
          </a:p>
        </p:txBody>
      </p:sp>
      <p:sp>
        <p:nvSpPr>
          <p:cNvPr id="7" name="TextBox 6">
            <a:extLst>
              <a:ext uri="{FF2B5EF4-FFF2-40B4-BE49-F238E27FC236}">
                <a16:creationId xmlns:a16="http://schemas.microsoft.com/office/drawing/2014/main" id="{741266AF-B484-D76D-F009-916B4F8FC34C}"/>
              </a:ext>
            </a:extLst>
          </p:cNvPr>
          <p:cNvSpPr txBox="1"/>
          <p:nvPr/>
        </p:nvSpPr>
        <p:spPr>
          <a:xfrm>
            <a:off x="660653" y="1904164"/>
            <a:ext cx="8065904" cy="1200329"/>
          </a:xfrm>
          <a:prstGeom prst="rect">
            <a:avLst/>
          </a:prstGeom>
          <a:noFill/>
        </p:spPr>
        <p:txBody>
          <a:bodyPr wrap="square">
            <a:spAutoFit/>
          </a:bodyPr>
          <a:lstStyle/>
          <a:p>
            <a:pPr rtl="0" fontAlgn="base">
              <a:spcBef>
                <a:spcPts val="0"/>
              </a:spcBef>
              <a:spcAft>
                <a:spcPts val="0"/>
              </a:spcAft>
            </a:pPr>
            <a:r>
              <a:rPr lang="en-US" sz="2400" b="0" i="0" u="none" strike="noStrike" dirty="0">
                <a:solidFill>
                  <a:schemeClr val="tx1">
                    <a:lumMod val="85000"/>
                    <a:lumOff val="15000"/>
                  </a:schemeClr>
                </a:solidFill>
                <a:effectLst/>
                <a:latin typeface="Lato" panose="020B0604020202020204" charset="0"/>
              </a:rPr>
              <a:t>- Problem</a:t>
            </a:r>
          </a:p>
          <a:p>
            <a:pPr marL="914400" rtl="0" fontAlgn="base">
              <a:spcBef>
                <a:spcPts val="0"/>
              </a:spcBef>
              <a:spcAft>
                <a:spcPts val="0"/>
              </a:spcAft>
              <a:buFont typeface="Arial" panose="020B0604020202020204" pitchFamily="34" charset="0"/>
              <a:buChar char="•"/>
            </a:pPr>
            <a:r>
              <a:rPr lang="en-US" sz="2400" b="0" i="0" u="none" strike="noStrike" dirty="0">
                <a:solidFill>
                  <a:schemeClr val="tx1">
                    <a:lumMod val="85000"/>
                    <a:lumOff val="15000"/>
                  </a:schemeClr>
                </a:solidFill>
                <a:effectLst/>
                <a:latin typeface="Lato" panose="020B0604020202020204" charset="0"/>
              </a:rPr>
              <a:t> Protect users' personal data</a:t>
            </a:r>
          </a:p>
          <a:p>
            <a:pPr marL="914400" rtl="0" fontAlgn="base">
              <a:spcBef>
                <a:spcPts val="0"/>
              </a:spcBef>
              <a:spcAft>
                <a:spcPts val="0"/>
              </a:spcAft>
              <a:buFont typeface="Arial" panose="020B0604020202020204" pitchFamily="34" charset="0"/>
              <a:buChar char="•"/>
            </a:pPr>
            <a:r>
              <a:rPr lang="en-US" sz="2400" b="0" i="0" u="none" strike="noStrike" dirty="0">
                <a:solidFill>
                  <a:schemeClr val="tx1">
                    <a:lumMod val="85000"/>
                    <a:lumOff val="15000"/>
                  </a:schemeClr>
                </a:solidFill>
                <a:effectLst/>
                <a:latin typeface="Lato" panose="020B0604020202020204" charset="0"/>
              </a:rPr>
              <a:t> Minimize loss of sensitive data in database leaks.</a:t>
            </a:r>
          </a:p>
        </p:txBody>
      </p:sp>
      <p:sp>
        <p:nvSpPr>
          <p:cNvPr id="8" name="TextBox 7">
            <a:extLst>
              <a:ext uri="{FF2B5EF4-FFF2-40B4-BE49-F238E27FC236}">
                <a16:creationId xmlns:a16="http://schemas.microsoft.com/office/drawing/2014/main" id="{7DA32A36-D15F-7CC2-6E0D-601113D85ED4}"/>
              </a:ext>
            </a:extLst>
          </p:cNvPr>
          <p:cNvSpPr txBox="1"/>
          <p:nvPr/>
        </p:nvSpPr>
        <p:spPr>
          <a:xfrm>
            <a:off x="660653" y="3143001"/>
            <a:ext cx="4590288" cy="1569660"/>
          </a:xfrm>
          <a:prstGeom prst="rect">
            <a:avLst/>
          </a:prstGeom>
          <a:noFill/>
        </p:spPr>
        <p:txBody>
          <a:bodyPr wrap="square">
            <a:spAutoFit/>
          </a:bodyPr>
          <a:lstStyle/>
          <a:p>
            <a:pPr rtl="0" fontAlgn="base">
              <a:spcBef>
                <a:spcPts val="0"/>
              </a:spcBef>
              <a:spcAft>
                <a:spcPts val="0"/>
              </a:spcAft>
            </a:pPr>
            <a:r>
              <a:rPr lang="en-US" sz="2400" b="0" dirty="0">
                <a:solidFill>
                  <a:schemeClr val="tx1">
                    <a:lumMod val="85000"/>
                    <a:lumOff val="15000"/>
                  </a:schemeClr>
                </a:solidFill>
                <a:effectLst/>
                <a:latin typeface="Lato" panose="020B0604020202020204" charset="0"/>
              </a:rPr>
              <a:t/>
            </a:r>
            <a:br>
              <a:rPr lang="en-US" sz="2400" b="0" dirty="0">
                <a:solidFill>
                  <a:schemeClr val="tx1">
                    <a:lumMod val="85000"/>
                    <a:lumOff val="15000"/>
                  </a:schemeClr>
                </a:solidFill>
                <a:effectLst/>
                <a:latin typeface="Lato" panose="020B0604020202020204" charset="0"/>
              </a:rPr>
            </a:br>
            <a:r>
              <a:rPr lang="en-US" sz="2400" b="0" dirty="0">
                <a:solidFill>
                  <a:schemeClr val="tx1">
                    <a:lumMod val="85000"/>
                    <a:lumOff val="15000"/>
                  </a:schemeClr>
                </a:solidFill>
                <a:effectLst/>
                <a:latin typeface="Lato" panose="020B0604020202020204" charset="0"/>
              </a:rPr>
              <a:t>- </a:t>
            </a:r>
            <a:r>
              <a:rPr lang="en-US" sz="2400" b="0" i="0" u="none" strike="noStrike" dirty="0">
                <a:solidFill>
                  <a:schemeClr val="tx1">
                    <a:lumMod val="85000"/>
                    <a:lumOff val="15000"/>
                  </a:schemeClr>
                </a:solidFill>
                <a:effectLst/>
                <a:latin typeface="Lato" panose="020B0604020202020204" charset="0"/>
              </a:rPr>
              <a:t>Solution</a:t>
            </a:r>
          </a:p>
          <a:p>
            <a:pPr marL="914400" rtl="0" fontAlgn="base">
              <a:spcBef>
                <a:spcPts val="0"/>
              </a:spcBef>
              <a:spcAft>
                <a:spcPts val="0"/>
              </a:spcAft>
              <a:buFont typeface="Arial" panose="020B0604020202020204" pitchFamily="34" charset="0"/>
              <a:buChar char="•"/>
            </a:pPr>
            <a:r>
              <a:rPr lang="en-US" sz="2400" b="0" i="0" u="none" strike="noStrike" dirty="0">
                <a:solidFill>
                  <a:schemeClr val="tx1">
                    <a:lumMod val="85000"/>
                    <a:lumOff val="15000"/>
                  </a:schemeClr>
                </a:solidFill>
                <a:effectLst/>
                <a:latin typeface="Lato" panose="020B0604020202020204" charset="0"/>
              </a:rPr>
              <a:t> JWT</a:t>
            </a:r>
          </a:p>
          <a:p>
            <a:pPr marL="914400" rtl="0" fontAlgn="base">
              <a:spcBef>
                <a:spcPts val="0"/>
              </a:spcBef>
              <a:spcAft>
                <a:spcPts val="0"/>
              </a:spcAft>
              <a:buFont typeface="Arial" panose="020B0604020202020204" pitchFamily="34" charset="0"/>
              <a:buChar char="•"/>
            </a:pPr>
            <a:r>
              <a:rPr lang="en-US" sz="2400" b="0" i="0" u="none" strike="noStrike" dirty="0" smtClean="0">
                <a:solidFill>
                  <a:schemeClr val="tx1">
                    <a:lumMod val="85000"/>
                    <a:lumOff val="15000"/>
                  </a:schemeClr>
                </a:solidFill>
                <a:effectLst/>
                <a:latin typeface="Lato" panose="020B0604020202020204" charset="0"/>
              </a:rPr>
              <a:t> </a:t>
            </a:r>
            <a:r>
              <a:rPr lang="en-US" sz="2400" b="0" i="0" u="none" strike="noStrike" dirty="0" err="1" smtClean="0">
                <a:solidFill>
                  <a:schemeClr val="tx1">
                    <a:lumMod val="85000"/>
                    <a:lumOff val="15000"/>
                  </a:schemeClr>
                </a:solidFill>
                <a:effectLst/>
                <a:latin typeface="Lato" panose="020B0604020202020204" charset="0"/>
              </a:rPr>
              <a:t>Bcrypt</a:t>
            </a:r>
            <a:endParaRPr lang="en-US" sz="2400" b="0" i="0" u="none" strike="noStrike" dirty="0">
              <a:solidFill>
                <a:schemeClr val="tx1">
                  <a:lumMod val="85000"/>
                  <a:lumOff val="15000"/>
                </a:schemeClr>
              </a:solidFill>
              <a:effectLst/>
              <a:latin typeface="Lato" panose="020B0604020202020204" charset="0"/>
            </a:endParaRPr>
          </a:p>
        </p:txBody>
      </p:sp>
    </p:spTree>
    <p:extLst>
      <p:ext uri="{BB962C8B-B14F-4D97-AF65-F5344CB8AC3E}">
        <p14:creationId xmlns:p14="http://schemas.microsoft.com/office/powerpoint/2010/main" val="3105519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title"/>
          </p:nvPr>
        </p:nvSpPr>
        <p:spPr>
          <a:xfrm>
            <a:off x="2367951" y="2703635"/>
            <a:ext cx="4405942" cy="625084"/>
          </a:xfrm>
          <a:prstGeom prst="rect">
            <a:avLst/>
          </a:prstGeom>
          <a:noFill/>
          <a:ln>
            <a:noFill/>
          </a:ln>
        </p:spPr>
        <p:txBody>
          <a:bodyPr spcFirstLastPara="1" wrap="square" lIns="68569" tIns="34275" rIns="68569" bIns="34275" anchor="t" anchorCtr="0">
            <a:noAutofit/>
          </a:bodyPr>
          <a:lstStyle/>
          <a:p>
            <a:r>
              <a:rPr lang="en-US" dirty="0"/>
              <a:t>Graduation Thesis</a:t>
            </a:r>
            <a:endParaRPr dirty="0"/>
          </a:p>
        </p:txBody>
      </p:sp>
    </p:spTree>
    <p:extLst>
      <p:ext uri="{BB962C8B-B14F-4D97-AF65-F5344CB8AC3E}">
        <p14:creationId xmlns:p14="http://schemas.microsoft.com/office/powerpoint/2010/main" val="23409495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095740" y="1807011"/>
            <a:ext cx="5048260" cy="3598688"/>
            <a:chOff x="4095740" y="1807011"/>
            <a:chExt cx="5048260" cy="3598688"/>
          </a:xfrm>
        </p:grpSpPr>
        <p:pic>
          <p:nvPicPr>
            <p:cNvPr id="24578" name="Picture 2">
              <a:extLst>
                <a:ext uri="{FF2B5EF4-FFF2-40B4-BE49-F238E27FC236}">
                  <a16:creationId xmlns:a16="http://schemas.microsoft.com/office/drawing/2014/main" id="{28BE3269-213A-6648-B8FE-334270D9E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40" y="1807011"/>
              <a:ext cx="5048260" cy="359868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F2A206D-ED2C-F493-B53A-9A2AB8733144}"/>
                </a:ext>
              </a:extLst>
            </p:cNvPr>
            <p:cNvSpPr/>
            <p:nvPr/>
          </p:nvSpPr>
          <p:spPr>
            <a:xfrm>
              <a:off x="7917294" y="4835301"/>
              <a:ext cx="1134258" cy="4020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grpSp>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Lato" panose="020B0604020202020204" charset="0"/>
              </a:rPr>
              <a:t>4. </a:t>
            </a:r>
            <a:r>
              <a:rPr lang="en-US" sz="3200" b="1" dirty="0">
                <a:solidFill>
                  <a:schemeClr val="bg1"/>
                </a:solidFill>
                <a:latin typeface="Lato" panose="020B0604020202020204"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dirty="0">
                <a:solidFill>
                  <a:schemeClr val="tx1">
                    <a:lumMod val="85000"/>
                    <a:lumOff val="15000"/>
                  </a:schemeClr>
                </a:solidFill>
                <a:effectLst/>
                <a:latin typeface="Lato" panose="020B0604020202020204" charset="0"/>
              </a:rPr>
              <a:t>4.2 Secure sensitive </a:t>
            </a:r>
            <a:r>
              <a:rPr lang="en-US" sz="2400" b="1" i="0" u="none" strike="noStrike" dirty="0" smtClean="0">
                <a:solidFill>
                  <a:schemeClr val="tx1">
                    <a:lumMod val="85000"/>
                    <a:lumOff val="15000"/>
                  </a:schemeClr>
                </a:solidFill>
                <a:effectLst/>
                <a:latin typeface="Lato" panose="020B0604020202020204" charset="0"/>
              </a:rPr>
              <a:t>data (JWT)</a:t>
            </a:r>
            <a:endParaRPr lang="en-VN" sz="2400" b="1" dirty="0">
              <a:solidFill>
                <a:schemeClr val="tx1">
                  <a:lumMod val="85000"/>
                  <a:lumOff val="15000"/>
                </a:schemeClr>
              </a:solidFill>
              <a:latin typeface="Lato" panose="020B0604020202020204" charset="0"/>
            </a:endParaRPr>
          </a:p>
        </p:txBody>
      </p:sp>
      <p:sp>
        <p:nvSpPr>
          <p:cNvPr id="6" name="TextBox 5">
            <a:extLst>
              <a:ext uri="{FF2B5EF4-FFF2-40B4-BE49-F238E27FC236}">
                <a16:creationId xmlns:a16="http://schemas.microsoft.com/office/drawing/2014/main" id="{A35F4CA5-00B3-A0A3-0052-C5F4BF442B5C}"/>
              </a:ext>
            </a:extLst>
          </p:cNvPr>
          <p:cNvSpPr txBox="1"/>
          <p:nvPr/>
        </p:nvSpPr>
        <p:spPr>
          <a:xfrm>
            <a:off x="573151" y="1790821"/>
            <a:ext cx="4132961" cy="4796185"/>
          </a:xfrm>
          <a:prstGeom prst="rect">
            <a:avLst/>
          </a:prstGeom>
          <a:noFill/>
        </p:spPr>
        <p:txBody>
          <a:bodyPr wrap="square">
            <a:spAutoFit/>
          </a:bodyPr>
          <a:lstStyle/>
          <a:p>
            <a:pPr rtl="0">
              <a:spcBef>
                <a:spcPts val="1000"/>
              </a:spcBef>
              <a:spcAft>
                <a:spcPts val="0"/>
              </a:spcAft>
            </a:pPr>
            <a:r>
              <a:rPr lang="en-US" sz="2400" b="0" i="0" u="none" strike="noStrike" dirty="0">
                <a:solidFill>
                  <a:schemeClr val="tx1">
                    <a:lumMod val="85000"/>
                    <a:lumOff val="15000"/>
                  </a:schemeClr>
                </a:solidFill>
                <a:effectLst/>
                <a:latin typeface="Lato" panose="020B0604020202020204" charset="0"/>
              </a:rPr>
              <a:t> JWT is used to securely authenticate users.</a:t>
            </a:r>
            <a:endParaRPr lang="en-US" sz="2400" b="0" dirty="0">
              <a:solidFill>
                <a:schemeClr val="tx1">
                  <a:lumMod val="85000"/>
                  <a:lumOff val="15000"/>
                </a:schemeClr>
              </a:solidFill>
              <a:effectLst/>
              <a:latin typeface="Lato" panose="020B0604020202020204" charset="0"/>
            </a:endParaRPr>
          </a:p>
          <a:p>
            <a:pPr rtl="0">
              <a:spcBef>
                <a:spcPts val="1000"/>
              </a:spcBef>
              <a:spcAft>
                <a:spcPts val="0"/>
              </a:spcAft>
            </a:pPr>
            <a:r>
              <a:rPr lang="en-US" sz="2400" b="0" i="0" u="none" strike="noStrike" dirty="0">
                <a:solidFill>
                  <a:schemeClr val="tx1">
                    <a:lumMod val="85000"/>
                    <a:lumOff val="15000"/>
                  </a:schemeClr>
                </a:solidFill>
                <a:effectLst/>
                <a:latin typeface="Lato" panose="020B0604020202020204" charset="0"/>
              </a:rPr>
              <a:t>   • Authorization and access management</a:t>
            </a:r>
            <a:endParaRPr lang="en-US" sz="2400" b="0" dirty="0">
              <a:solidFill>
                <a:schemeClr val="tx1">
                  <a:lumMod val="85000"/>
                  <a:lumOff val="15000"/>
                </a:schemeClr>
              </a:solidFill>
              <a:effectLst/>
              <a:latin typeface="Lato" panose="020B0604020202020204" charset="0"/>
            </a:endParaRPr>
          </a:p>
          <a:p>
            <a:pPr rtl="0">
              <a:spcBef>
                <a:spcPts val="1000"/>
              </a:spcBef>
              <a:spcAft>
                <a:spcPts val="0"/>
              </a:spcAft>
            </a:pPr>
            <a:r>
              <a:rPr lang="en-US" sz="2400" b="0" i="0" u="none" strike="noStrike" dirty="0">
                <a:solidFill>
                  <a:schemeClr val="tx1">
                    <a:lumMod val="85000"/>
                    <a:lumOff val="15000"/>
                  </a:schemeClr>
                </a:solidFill>
                <a:effectLst/>
                <a:latin typeface="Lato" panose="020B0604020202020204" charset="0"/>
              </a:rPr>
              <a:t>   • Avoid using cookies</a:t>
            </a:r>
            <a:endParaRPr lang="en-US" sz="2400" b="0" dirty="0">
              <a:solidFill>
                <a:schemeClr val="tx1">
                  <a:lumMod val="85000"/>
                  <a:lumOff val="15000"/>
                </a:schemeClr>
              </a:solidFill>
              <a:effectLst/>
              <a:latin typeface="Lato" panose="020B0604020202020204" charset="0"/>
            </a:endParaRPr>
          </a:p>
          <a:p>
            <a:pPr rtl="0">
              <a:spcBef>
                <a:spcPts val="1000"/>
              </a:spcBef>
              <a:spcAft>
                <a:spcPts val="0"/>
              </a:spcAft>
            </a:pPr>
            <a:r>
              <a:rPr lang="en-US" sz="2400" b="0" i="0" u="none" strike="noStrike" dirty="0">
                <a:solidFill>
                  <a:schemeClr val="tx1">
                    <a:lumMod val="85000"/>
                    <a:lumOff val="15000"/>
                  </a:schemeClr>
                </a:solidFill>
                <a:effectLst/>
                <a:latin typeface="Lato" panose="020B0604020202020204" charset="0"/>
              </a:rPr>
              <a:t>   • Extensibility and integration</a:t>
            </a:r>
            <a:endParaRPr lang="en-US" sz="2400" b="0" dirty="0">
              <a:solidFill>
                <a:schemeClr val="tx1">
                  <a:lumMod val="85000"/>
                  <a:lumOff val="15000"/>
                </a:schemeClr>
              </a:solidFill>
              <a:effectLst/>
              <a:latin typeface="Lato" panose="020B0604020202020204" charset="0"/>
            </a:endParaRPr>
          </a:p>
          <a:p>
            <a:pPr rtl="0">
              <a:spcBef>
                <a:spcPts val="1000"/>
              </a:spcBef>
              <a:spcAft>
                <a:spcPts val="0"/>
              </a:spcAft>
            </a:pPr>
            <a:r>
              <a:rPr lang="en-US" sz="2400" b="0" i="0" u="none" strike="noStrike" dirty="0">
                <a:solidFill>
                  <a:schemeClr val="tx1">
                    <a:lumMod val="85000"/>
                    <a:lumOff val="15000"/>
                  </a:schemeClr>
                </a:solidFill>
                <a:effectLst/>
                <a:latin typeface="Lato" panose="020B0604020202020204" charset="0"/>
              </a:rPr>
              <a:t>   • Time-based constraints</a:t>
            </a:r>
            <a:endParaRPr lang="en-US" sz="2400" b="0" dirty="0">
              <a:solidFill>
                <a:schemeClr val="tx1">
                  <a:lumMod val="85000"/>
                  <a:lumOff val="15000"/>
                </a:schemeClr>
              </a:solidFill>
              <a:effectLst/>
              <a:latin typeface="Lato" panose="020B0604020202020204" charset="0"/>
            </a:endParaRPr>
          </a:p>
          <a:p>
            <a:pPr rtl="0">
              <a:spcBef>
                <a:spcPts val="1000"/>
              </a:spcBef>
              <a:spcAft>
                <a:spcPts val="0"/>
              </a:spcAft>
            </a:pPr>
            <a:r>
              <a:rPr lang="en-US" sz="2400" b="0" i="0" u="none" strike="noStrike" dirty="0">
                <a:solidFill>
                  <a:schemeClr val="tx1">
                    <a:lumMod val="85000"/>
                    <a:lumOff val="15000"/>
                  </a:schemeClr>
                </a:solidFill>
                <a:effectLst/>
                <a:latin typeface="Lato" panose="020B0604020202020204" charset="0"/>
              </a:rPr>
              <a:t>   • Data integrity</a:t>
            </a:r>
            <a:endParaRPr lang="en-US" sz="2400" b="0" dirty="0">
              <a:solidFill>
                <a:schemeClr val="tx1">
                  <a:lumMod val="85000"/>
                  <a:lumOff val="15000"/>
                </a:schemeClr>
              </a:solidFill>
              <a:effectLst/>
              <a:latin typeface="Lato" panose="020B0604020202020204" charset="0"/>
            </a:endParaRPr>
          </a:p>
          <a:p>
            <a:r>
              <a:rPr lang="en-US" sz="2400" dirty="0">
                <a:solidFill>
                  <a:schemeClr val="tx1">
                    <a:lumMod val="85000"/>
                    <a:lumOff val="15000"/>
                  </a:schemeClr>
                </a:solidFill>
                <a:latin typeface="Lato" panose="020B0604020202020204" charset="0"/>
              </a:rPr>
              <a:t/>
            </a:r>
            <a:br>
              <a:rPr lang="en-US" sz="2400" dirty="0">
                <a:solidFill>
                  <a:schemeClr val="tx1">
                    <a:lumMod val="85000"/>
                    <a:lumOff val="15000"/>
                  </a:schemeClr>
                </a:solidFill>
                <a:latin typeface="Lato" panose="020B0604020202020204" charset="0"/>
              </a:rPr>
            </a:br>
            <a:endParaRPr lang="en-VN" sz="2400" dirty="0">
              <a:solidFill>
                <a:schemeClr val="tx1">
                  <a:lumMod val="85000"/>
                  <a:lumOff val="15000"/>
                </a:schemeClr>
              </a:solidFill>
              <a:latin typeface="Lato" panose="020B0604020202020204" charset="0"/>
            </a:endParaRPr>
          </a:p>
        </p:txBody>
      </p:sp>
    </p:spTree>
    <p:extLst>
      <p:ext uri="{BB962C8B-B14F-4D97-AF65-F5344CB8AC3E}">
        <p14:creationId xmlns:p14="http://schemas.microsoft.com/office/powerpoint/2010/main" val="392157376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Lato" panose="020B0604020202020204" charset="0"/>
              </a:rPr>
              <a:t>4. </a:t>
            </a:r>
            <a:r>
              <a:rPr lang="en-US" sz="3200" b="1" dirty="0">
                <a:solidFill>
                  <a:schemeClr val="bg1"/>
                </a:solidFill>
                <a:latin typeface="Lato" panose="020B0604020202020204"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dirty="0">
                <a:solidFill>
                  <a:schemeClr val="tx1">
                    <a:lumMod val="85000"/>
                    <a:lumOff val="15000"/>
                  </a:schemeClr>
                </a:solidFill>
                <a:effectLst/>
                <a:latin typeface="Lato" panose="020B0604020202020204" charset="0"/>
              </a:rPr>
              <a:t>4.2 Secure sensitive </a:t>
            </a:r>
            <a:r>
              <a:rPr lang="en-US" sz="2400" b="1" i="0" u="none" strike="noStrike" dirty="0" smtClean="0">
                <a:solidFill>
                  <a:schemeClr val="tx1">
                    <a:lumMod val="85000"/>
                    <a:lumOff val="15000"/>
                  </a:schemeClr>
                </a:solidFill>
                <a:effectLst/>
                <a:latin typeface="Lato" panose="020B0604020202020204" charset="0"/>
              </a:rPr>
              <a:t>data (</a:t>
            </a:r>
            <a:r>
              <a:rPr lang="en-US" sz="2400" b="1" i="0" u="none" strike="noStrike" dirty="0" err="1" smtClean="0">
                <a:solidFill>
                  <a:schemeClr val="tx1">
                    <a:lumMod val="85000"/>
                    <a:lumOff val="15000"/>
                  </a:schemeClr>
                </a:solidFill>
                <a:effectLst/>
                <a:latin typeface="Lato" panose="020B0604020202020204" charset="0"/>
              </a:rPr>
              <a:t>Bcrypt</a:t>
            </a:r>
            <a:r>
              <a:rPr lang="en-US" sz="2400" b="1" i="0" u="none" strike="noStrike" dirty="0" smtClean="0">
                <a:solidFill>
                  <a:schemeClr val="tx1">
                    <a:lumMod val="85000"/>
                    <a:lumOff val="15000"/>
                  </a:schemeClr>
                </a:solidFill>
                <a:effectLst/>
                <a:latin typeface="Lato" panose="020B0604020202020204" charset="0"/>
              </a:rPr>
              <a:t>)</a:t>
            </a:r>
            <a:endParaRPr lang="en-VN" sz="2400" b="1" dirty="0">
              <a:solidFill>
                <a:schemeClr val="tx1">
                  <a:lumMod val="85000"/>
                  <a:lumOff val="15000"/>
                </a:schemeClr>
              </a:solidFill>
              <a:latin typeface="Lato" panose="020B0604020202020204" charset="0"/>
            </a:endParaRPr>
          </a:p>
        </p:txBody>
      </p:sp>
      <p:sp>
        <p:nvSpPr>
          <p:cNvPr id="5" name="Rectangle 1">
            <a:extLst>
              <a:ext uri="{FF2B5EF4-FFF2-40B4-BE49-F238E27FC236}">
                <a16:creationId xmlns:a16="http://schemas.microsoft.com/office/drawing/2014/main" id="{005D243A-3F40-5A7D-A51C-7DF7E4AC1221}"/>
              </a:ext>
            </a:extLst>
          </p:cNvPr>
          <p:cNvSpPr>
            <a:spLocks noChangeArrowheads="1"/>
          </p:cNvSpPr>
          <p:nvPr/>
        </p:nvSpPr>
        <p:spPr bwMode="auto">
          <a:xfrm>
            <a:off x="592449" y="1693788"/>
            <a:ext cx="820699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2400" b="0" i="0" u="none" strike="noStrike" cap="none" normalizeH="0" baseline="0" dirty="0">
                <a:ln>
                  <a:noFill/>
                </a:ln>
                <a:solidFill>
                  <a:schemeClr val="tx1">
                    <a:lumMod val="85000"/>
                    <a:lumOff val="15000"/>
                  </a:schemeClr>
                </a:solidFill>
                <a:effectLst/>
                <a:latin typeface="Lato" panose="020B0604020202020204" charset="0"/>
              </a:rPr>
              <a:t>The ciphertext is different when hashing the same plaintext</a:t>
            </a: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2400" b="0" i="0" u="none" strike="noStrike" cap="none" normalizeH="0" baseline="0" dirty="0">
                <a:ln>
                  <a:noFill/>
                </a:ln>
                <a:solidFill>
                  <a:schemeClr val="tx1">
                    <a:lumMod val="85000"/>
                    <a:lumOff val="15000"/>
                  </a:schemeClr>
                </a:solidFill>
                <a:effectLst/>
                <a:latin typeface="Lato" panose="020B0604020202020204" charset="0"/>
              </a:rPr>
              <a:t>                       </a:t>
            </a:r>
            <a:br>
              <a:rPr kumimoji="0" lang="en-VN" altLang="en-VN" sz="2400" b="0" i="0" u="none" strike="noStrike" cap="none" normalizeH="0" baseline="0" dirty="0">
                <a:ln>
                  <a:noFill/>
                </a:ln>
                <a:solidFill>
                  <a:schemeClr val="tx1">
                    <a:lumMod val="85000"/>
                    <a:lumOff val="15000"/>
                  </a:schemeClr>
                </a:solidFill>
                <a:effectLst/>
                <a:latin typeface="Lato" panose="020B0604020202020204" charset="0"/>
              </a:rPr>
            </a:br>
            <a:r>
              <a:rPr kumimoji="0" lang="en-VN" altLang="en-VN" sz="2400" b="0" i="0" u="none" strike="noStrike" cap="none" normalizeH="0" baseline="0" dirty="0">
                <a:ln>
                  <a:noFill/>
                </a:ln>
                <a:solidFill>
                  <a:schemeClr val="tx1">
                    <a:lumMod val="85000"/>
                    <a:lumOff val="15000"/>
                  </a:schemeClr>
                </a:solidFill>
                <a:effectLst/>
                <a:latin typeface="Lato" panose="020B0604020202020204" charset="0"/>
              </a:rPr>
              <a:t>               </a:t>
            </a:r>
          </a:p>
        </p:txBody>
      </p:sp>
      <p:pic>
        <p:nvPicPr>
          <p:cNvPr id="26626" name="Picture 2">
            <a:extLst>
              <a:ext uri="{FF2B5EF4-FFF2-40B4-BE49-F238E27FC236}">
                <a16:creationId xmlns:a16="http://schemas.microsoft.com/office/drawing/2014/main" id="{0F043C5D-FBE4-5267-CF65-A136C243C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584" y="2238473"/>
            <a:ext cx="7052830" cy="151132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pic>
        <p:nvPicPr>
          <p:cNvPr id="26627" name="Picture 3">
            <a:extLst>
              <a:ext uri="{FF2B5EF4-FFF2-40B4-BE49-F238E27FC236}">
                <a16:creationId xmlns:a16="http://schemas.microsoft.com/office/drawing/2014/main" id="{8BCBBEA3-8D51-5214-8833-7A8879119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130" y="4390469"/>
            <a:ext cx="6043739" cy="1842603"/>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7" name="Rectangle 1">
            <a:extLst>
              <a:ext uri="{FF2B5EF4-FFF2-40B4-BE49-F238E27FC236}">
                <a16:creationId xmlns:a16="http://schemas.microsoft.com/office/drawing/2014/main" id="{D6A9D480-013B-00C7-4F85-9F495A973460}"/>
              </a:ext>
            </a:extLst>
          </p:cNvPr>
          <p:cNvSpPr>
            <a:spLocks noChangeArrowheads="1"/>
          </p:cNvSpPr>
          <p:nvPr/>
        </p:nvSpPr>
        <p:spPr bwMode="auto">
          <a:xfrm>
            <a:off x="625354" y="3749681"/>
            <a:ext cx="71176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2400" b="0" i="0" u="none" strike="noStrike" cap="none" normalizeH="0" baseline="0" dirty="0">
                <a:ln>
                  <a:noFill/>
                </a:ln>
                <a:solidFill>
                  <a:schemeClr val="tx1">
                    <a:lumMod val="85000"/>
                    <a:lumOff val="15000"/>
                  </a:schemeClr>
                </a:solidFill>
                <a:effectLst/>
                <a:latin typeface="Lato" panose="020B0604020202020204" charset="0"/>
              </a:rPr>
              <a:t>Data is encrypted almost randomly in the database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2400" b="0" i="0" u="none" strike="noStrike" cap="none" normalizeH="0" baseline="0" dirty="0">
                <a:ln>
                  <a:noFill/>
                </a:ln>
                <a:solidFill>
                  <a:schemeClr val="tx1">
                    <a:lumMod val="85000"/>
                    <a:lumOff val="15000"/>
                  </a:schemeClr>
                </a:solidFill>
                <a:effectLst/>
                <a:latin typeface="Lato" panose="020B0604020202020204" charset="0"/>
              </a:rPr>
              <a:t>                 </a:t>
            </a:r>
          </a:p>
        </p:txBody>
      </p:sp>
    </p:spTree>
    <p:extLst>
      <p:ext uri="{BB962C8B-B14F-4D97-AF65-F5344CB8AC3E}">
        <p14:creationId xmlns:p14="http://schemas.microsoft.com/office/powerpoint/2010/main" val="327324857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Lato" panose="020B0604020202020204" charset="0"/>
              </a:rPr>
              <a:t>4. </a:t>
            </a:r>
            <a:r>
              <a:rPr lang="en-US" sz="3200" b="1" dirty="0">
                <a:solidFill>
                  <a:schemeClr val="bg1"/>
                </a:solidFill>
                <a:latin typeface="Lato" panose="020B0604020202020204"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dirty="0">
                <a:solidFill>
                  <a:schemeClr val="tx1">
                    <a:lumMod val="85000"/>
                    <a:lumOff val="15000"/>
                  </a:schemeClr>
                </a:solidFill>
                <a:effectLst/>
                <a:latin typeface="Lato" panose="020B0604020202020204" charset="0"/>
              </a:rPr>
              <a:t>4.3 Email System</a:t>
            </a:r>
            <a:endParaRPr lang="en-VN" sz="2400" b="1" dirty="0">
              <a:solidFill>
                <a:schemeClr val="tx1">
                  <a:lumMod val="85000"/>
                  <a:lumOff val="15000"/>
                </a:schemeClr>
              </a:solidFill>
              <a:latin typeface="Lato" panose="020B0604020202020204" charset="0"/>
            </a:endParaRPr>
          </a:p>
        </p:txBody>
      </p:sp>
      <p:sp>
        <p:nvSpPr>
          <p:cNvPr id="8" name="TextBox 7">
            <a:extLst>
              <a:ext uri="{FF2B5EF4-FFF2-40B4-BE49-F238E27FC236}">
                <a16:creationId xmlns:a16="http://schemas.microsoft.com/office/drawing/2014/main" id="{A530C670-9CBF-6211-AC1C-14C94354803C}"/>
              </a:ext>
            </a:extLst>
          </p:cNvPr>
          <p:cNvSpPr txBox="1"/>
          <p:nvPr/>
        </p:nvSpPr>
        <p:spPr>
          <a:xfrm>
            <a:off x="660654" y="1944631"/>
            <a:ext cx="2075260" cy="3416320"/>
          </a:xfrm>
          <a:prstGeom prst="rect">
            <a:avLst/>
          </a:prstGeom>
          <a:noFill/>
        </p:spPr>
        <p:txBody>
          <a:bodyPr wrap="square">
            <a:spAutoFit/>
          </a:bodyPr>
          <a:lstStyle/>
          <a:p>
            <a:r>
              <a:rPr lang="en-US" sz="2400" b="0" i="0" u="none" strike="noStrike" dirty="0">
                <a:solidFill>
                  <a:schemeClr val="tx1">
                    <a:lumMod val="85000"/>
                    <a:lumOff val="15000"/>
                  </a:schemeClr>
                </a:solidFill>
                <a:effectLst/>
                <a:latin typeface="Lato" panose="020B0604020202020204" charset="0"/>
              </a:rPr>
              <a:t>With the necessary information, the system will automatically send an email to the customer</a:t>
            </a:r>
            <a:endParaRPr lang="en-VN" sz="2400" dirty="0">
              <a:solidFill>
                <a:schemeClr val="tx1">
                  <a:lumMod val="85000"/>
                  <a:lumOff val="15000"/>
                </a:schemeClr>
              </a:solidFill>
              <a:latin typeface="Lato" panose="020B0604020202020204" charset="0"/>
            </a:endParaRPr>
          </a:p>
        </p:txBody>
      </p:sp>
      <p:pic>
        <p:nvPicPr>
          <p:cNvPr id="28674" name="Picture 2">
            <a:extLst>
              <a:ext uri="{FF2B5EF4-FFF2-40B4-BE49-F238E27FC236}">
                <a16:creationId xmlns:a16="http://schemas.microsoft.com/office/drawing/2014/main" id="{42E859B6-09AE-B37C-E258-0636C1D8A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088" y="2107635"/>
            <a:ext cx="5755258" cy="3416321"/>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6DCDA24-1CF9-C84A-0FBC-26F5FB7DA22F}"/>
              </a:ext>
            </a:extLst>
          </p:cNvPr>
          <p:cNvSpPr txBox="1"/>
          <p:nvPr/>
        </p:nvSpPr>
        <p:spPr>
          <a:xfrm>
            <a:off x="4175997" y="5654371"/>
            <a:ext cx="4589584" cy="369332"/>
          </a:xfrm>
          <a:prstGeom prst="rect">
            <a:avLst/>
          </a:prstGeom>
          <a:noFill/>
        </p:spPr>
        <p:txBody>
          <a:bodyPr wrap="square">
            <a:spAutoFit/>
          </a:bodyPr>
          <a:lstStyle/>
          <a:p>
            <a:r>
              <a:rPr lang="en-US" sz="1800" b="0" i="0" u="none" strike="noStrike">
                <a:solidFill>
                  <a:schemeClr val="tx1">
                    <a:lumMod val="85000"/>
                    <a:lumOff val="15000"/>
                  </a:schemeClr>
                </a:solidFill>
                <a:effectLst/>
                <a:latin typeface="Lato" panose="020B0604020202020204" charset="0"/>
              </a:rPr>
              <a:t>Order cancellation email</a:t>
            </a:r>
            <a:endParaRPr lang="en-VN">
              <a:solidFill>
                <a:schemeClr val="tx1">
                  <a:lumMod val="85000"/>
                  <a:lumOff val="15000"/>
                </a:schemeClr>
              </a:solidFill>
              <a:latin typeface="Lato" panose="020B0604020202020204" charset="0"/>
            </a:endParaRPr>
          </a:p>
        </p:txBody>
      </p:sp>
    </p:spTree>
    <p:extLst>
      <p:ext uri="{BB962C8B-B14F-4D97-AF65-F5344CB8AC3E}">
        <p14:creationId xmlns:p14="http://schemas.microsoft.com/office/powerpoint/2010/main" val="542765680"/>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Lato" panose="020B0604020202020204" charset="0"/>
              </a:rPr>
              <a:t>4. </a:t>
            </a:r>
            <a:r>
              <a:rPr lang="en-US" sz="3200" b="1" dirty="0">
                <a:solidFill>
                  <a:schemeClr val="bg1"/>
                </a:solidFill>
                <a:latin typeface="Lato" panose="020B0604020202020204"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Lato" panose="020B0604020202020204" charset="0"/>
              </a:rPr>
              <a:t>4.3 Email System</a:t>
            </a:r>
            <a:endParaRPr lang="en-VN" sz="2400" b="1">
              <a:solidFill>
                <a:schemeClr val="tx1">
                  <a:lumMod val="85000"/>
                  <a:lumOff val="15000"/>
                </a:schemeClr>
              </a:solidFill>
              <a:latin typeface="Lato" panose="020B0604020202020204" charset="0"/>
            </a:endParaRPr>
          </a:p>
        </p:txBody>
      </p:sp>
      <p:pic>
        <p:nvPicPr>
          <p:cNvPr id="30722" name="Picture 2">
            <a:extLst>
              <a:ext uri="{FF2B5EF4-FFF2-40B4-BE49-F238E27FC236}">
                <a16:creationId xmlns:a16="http://schemas.microsoft.com/office/drawing/2014/main" id="{0E18A79C-D8D8-C698-46DF-B4D1A81992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520"/>
          <a:stretch/>
        </p:blipFill>
        <p:spPr bwMode="auto">
          <a:xfrm>
            <a:off x="695080" y="1800851"/>
            <a:ext cx="3980757" cy="1444278"/>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356D16F1-FE5C-5AE1-1E32-72CFC9A027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908"/>
          <a:stretch/>
        </p:blipFill>
        <p:spPr bwMode="auto">
          <a:xfrm>
            <a:off x="695080" y="3927740"/>
            <a:ext cx="6643566" cy="1581746"/>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7B77ED-A888-28F4-55DE-E3D82B3E847D}"/>
              </a:ext>
            </a:extLst>
          </p:cNvPr>
          <p:cNvSpPr txBox="1"/>
          <p:nvPr/>
        </p:nvSpPr>
        <p:spPr>
          <a:xfrm>
            <a:off x="1722071" y="3233406"/>
            <a:ext cx="4589584" cy="830997"/>
          </a:xfrm>
          <a:prstGeom prst="rect">
            <a:avLst/>
          </a:prstGeom>
          <a:noFill/>
        </p:spPr>
        <p:txBody>
          <a:bodyPr wrap="square">
            <a:spAutoFit/>
          </a:bodyPr>
          <a:lstStyle/>
          <a:p>
            <a:pPr rtl="0">
              <a:spcBef>
                <a:spcPts val="0"/>
              </a:spcBef>
              <a:spcAft>
                <a:spcPts val="0"/>
              </a:spcAft>
            </a:pPr>
            <a:r>
              <a:rPr lang="en-US" sz="2400" b="0" i="0" u="none" strike="noStrike">
                <a:solidFill>
                  <a:schemeClr val="tx1">
                    <a:lumMod val="85000"/>
                    <a:lumOff val="15000"/>
                  </a:schemeClr>
                </a:solidFill>
                <a:effectLst/>
                <a:latin typeface="Lato" panose="020B0604020202020204" charset="0"/>
              </a:rPr>
              <a:t>Email OTP</a:t>
            </a:r>
            <a:r>
              <a:rPr lang="en-US" sz="2400" b="0">
                <a:effectLst/>
                <a:latin typeface="Lato" panose="020B0604020202020204" charset="0"/>
              </a:rPr>
              <a:t/>
            </a:r>
            <a:br>
              <a:rPr lang="en-US" sz="2400" b="0">
                <a:effectLst/>
                <a:latin typeface="Lato" panose="020B0604020202020204" charset="0"/>
              </a:rPr>
            </a:br>
            <a:endParaRPr lang="en-VN" sz="2400">
              <a:latin typeface="Lato" panose="020B0604020202020204" charset="0"/>
            </a:endParaRPr>
          </a:p>
        </p:txBody>
      </p:sp>
      <p:sp>
        <p:nvSpPr>
          <p:cNvPr id="9" name="TextBox 8">
            <a:extLst>
              <a:ext uri="{FF2B5EF4-FFF2-40B4-BE49-F238E27FC236}">
                <a16:creationId xmlns:a16="http://schemas.microsoft.com/office/drawing/2014/main" id="{153DF928-A2E0-060A-3AF1-4245BC807C79}"/>
              </a:ext>
            </a:extLst>
          </p:cNvPr>
          <p:cNvSpPr txBox="1"/>
          <p:nvPr/>
        </p:nvSpPr>
        <p:spPr>
          <a:xfrm>
            <a:off x="2287283" y="5517123"/>
            <a:ext cx="4589584" cy="1200329"/>
          </a:xfrm>
          <a:prstGeom prst="rect">
            <a:avLst/>
          </a:prstGeom>
          <a:noFill/>
        </p:spPr>
        <p:txBody>
          <a:bodyPr wrap="square">
            <a:spAutoFit/>
          </a:bodyPr>
          <a:lstStyle/>
          <a:p>
            <a:pPr rtl="0">
              <a:spcBef>
                <a:spcPts val="0"/>
              </a:spcBef>
              <a:spcAft>
                <a:spcPts val="0"/>
              </a:spcAft>
            </a:pPr>
            <a:r>
              <a:rPr lang="en-US" sz="2400" b="0" i="0" u="none" strike="noStrike">
                <a:solidFill>
                  <a:schemeClr val="tx1">
                    <a:lumMod val="85000"/>
                    <a:lumOff val="15000"/>
                  </a:schemeClr>
                </a:solidFill>
                <a:effectLst/>
                <a:latin typeface="Lato" panose="020B0604020202020204" charset="0"/>
              </a:rPr>
              <a:t>Cancel reservation email</a:t>
            </a:r>
            <a:endParaRPr lang="en-US" sz="2400" b="0">
              <a:solidFill>
                <a:schemeClr val="tx1">
                  <a:lumMod val="85000"/>
                  <a:lumOff val="15000"/>
                </a:schemeClr>
              </a:solidFill>
              <a:effectLst/>
              <a:latin typeface="Lato" panose="020B0604020202020204" charset="0"/>
            </a:endParaRPr>
          </a:p>
          <a:p>
            <a:r>
              <a:rPr lang="en-US" sz="2400" b="0">
                <a:solidFill>
                  <a:schemeClr val="tx1">
                    <a:lumMod val="85000"/>
                    <a:lumOff val="15000"/>
                  </a:schemeClr>
                </a:solidFill>
                <a:effectLst/>
                <a:latin typeface="Lato" panose="020B0604020202020204" charset="0"/>
              </a:rPr>
              <a:t/>
            </a:r>
            <a:br>
              <a:rPr lang="en-US" sz="2400" b="0">
                <a:solidFill>
                  <a:schemeClr val="tx1">
                    <a:lumMod val="85000"/>
                    <a:lumOff val="15000"/>
                  </a:schemeClr>
                </a:solidFill>
                <a:effectLst/>
                <a:latin typeface="Lato" panose="020B0604020202020204" charset="0"/>
              </a:rPr>
            </a:br>
            <a:endParaRPr lang="en-VN" sz="2400">
              <a:solidFill>
                <a:schemeClr val="tx1">
                  <a:lumMod val="85000"/>
                  <a:lumOff val="15000"/>
                </a:schemeClr>
              </a:solidFill>
              <a:latin typeface="Lato" panose="020B0604020202020204" charset="0"/>
            </a:endParaRPr>
          </a:p>
        </p:txBody>
      </p:sp>
    </p:spTree>
    <p:extLst>
      <p:ext uri="{BB962C8B-B14F-4D97-AF65-F5344CB8AC3E}">
        <p14:creationId xmlns:p14="http://schemas.microsoft.com/office/powerpoint/2010/main" val="4002964694"/>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Lato" panose="020B0604020202020204" charset="0"/>
              </a:rPr>
              <a:t>4. </a:t>
            </a:r>
            <a:r>
              <a:rPr lang="en-US" sz="3200" b="1" dirty="0">
                <a:solidFill>
                  <a:schemeClr val="bg1"/>
                </a:solidFill>
                <a:latin typeface="Lato" panose="020B0604020202020204"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dirty="0">
                <a:solidFill>
                  <a:schemeClr val="tx1">
                    <a:lumMod val="85000"/>
                    <a:lumOff val="15000"/>
                  </a:schemeClr>
                </a:solidFill>
                <a:effectLst/>
                <a:latin typeface="Lato" panose="020B0604020202020204" charset="0"/>
              </a:rPr>
              <a:t>4.4 Statistical</a:t>
            </a:r>
            <a:endParaRPr lang="en-US" sz="2400" b="0" dirty="0">
              <a:solidFill>
                <a:schemeClr val="tx1">
                  <a:lumMod val="85000"/>
                  <a:lumOff val="15000"/>
                </a:schemeClr>
              </a:solidFill>
              <a:effectLst/>
              <a:latin typeface="Lato" panose="020B0604020202020204" charset="0"/>
            </a:endParaRPr>
          </a:p>
        </p:txBody>
      </p:sp>
      <p:sp>
        <p:nvSpPr>
          <p:cNvPr id="14" name="TextBox 13">
            <a:extLst>
              <a:ext uri="{FF2B5EF4-FFF2-40B4-BE49-F238E27FC236}">
                <a16:creationId xmlns:a16="http://schemas.microsoft.com/office/drawing/2014/main" id="{CEDE4E46-57D5-51B3-558A-3458DE36CAF1}"/>
              </a:ext>
            </a:extLst>
          </p:cNvPr>
          <p:cNvSpPr txBox="1"/>
          <p:nvPr/>
        </p:nvSpPr>
        <p:spPr>
          <a:xfrm>
            <a:off x="609727" y="1786478"/>
            <a:ext cx="8088796" cy="1200329"/>
          </a:xfrm>
          <a:prstGeom prst="rect">
            <a:avLst/>
          </a:prstGeom>
          <a:noFill/>
        </p:spPr>
        <p:txBody>
          <a:bodyPr wrap="square">
            <a:spAutoFit/>
          </a:bodyPr>
          <a:lstStyle/>
          <a:p>
            <a:pPr rtl="0">
              <a:spcBef>
                <a:spcPts val="0"/>
              </a:spcBef>
              <a:spcAft>
                <a:spcPts val="0"/>
              </a:spcAft>
            </a:pPr>
            <a:r>
              <a:rPr lang="en-US" sz="2400" b="0" i="0" u="none" strike="noStrike" dirty="0" smtClean="0">
                <a:solidFill>
                  <a:schemeClr val="tx1">
                    <a:lumMod val="85000"/>
                    <a:lumOff val="15000"/>
                  </a:schemeClr>
                </a:solidFill>
                <a:effectLst/>
                <a:latin typeface="Lato" panose="020B0604020202020204" charset="0"/>
              </a:rPr>
              <a:t>In restaurant management, using statistics not only helps improve operational efficiency but also brings many different benefits. </a:t>
            </a:r>
            <a:endParaRPr lang="en-US" sz="2400" b="0" dirty="0">
              <a:solidFill>
                <a:schemeClr val="tx1">
                  <a:lumMod val="85000"/>
                  <a:lumOff val="15000"/>
                </a:schemeClr>
              </a:solidFill>
              <a:effectLst/>
              <a:latin typeface="Lato" panose="020B0604020202020204" charset="0"/>
            </a:endParaRPr>
          </a:p>
        </p:txBody>
      </p:sp>
      <p:sp>
        <p:nvSpPr>
          <p:cNvPr id="16" name="TextBox 15">
            <a:extLst>
              <a:ext uri="{FF2B5EF4-FFF2-40B4-BE49-F238E27FC236}">
                <a16:creationId xmlns:a16="http://schemas.microsoft.com/office/drawing/2014/main" id="{1C705B83-7931-F3A2-7567-4F5AAB6CE236}"/>
              </a:ext>
            </a:extLst>
          </p:cNvPr>
          <p:cNvSpPr txBox="1"/>
          <p:nvPr/>
        </p:nvSpPr>
        <p:spPr>
          <a:xfrm>
            <a:off x="609727" y="3077945"/>
            <a:ext cx="7983288" cy="1200329"/>
          </a:xfrm>
          <a:prstGeom prst="rect">
            <a:avLst/>
          </a:prstGeom>
          <a:noFill/>
        </p:spPr>
        <p:txBody>
          <a:bodyPr wrap="square">
            <a:spAutoFit/>
          </a:bodyPr>
          <a:lstStyle/>
          <a:p>
            <a:pPr rtl="0">
              <a:spcBef>
                <a:spcPts val="0"/>
              </a:spcBef>
              <a:spcAft>
                <a:spcPts val="0"/>
              </a:spcAft>
            </a:pPr>
            <a:r>
              <a:rPr lang="en-US" sz="2400" b="0" i="0" u="none" strike="noStrike" dirty="0">
                <a:solidFill>
                  <a:schemeClr val="tx1">
                    <a:lumMod val="85000"/>
                    <a:lumOff val="15000"/>
                  </a:schemeClr>
                </a:solidFill>
                <a:effectLst/>
                <a:latin typeface="Lato" panose="020B0604020202020204" charset="0"/>
              </a:rPr>
              <a:t>Statistics provide an overview of business activities, thereby helping managers make accurate and timely decisions.</a:t>
            </a:r>
            <a:endParaRPr lang="en-US" sz="2400" b="0" dirty="0">
              <a:solidFill>
                <a:schemeClr val="tx1">
                  <a:lumMod val="85000"/>
                  <a:lumOff val="15000"/>
                </a:schemeClr>
              </a:solidFill>
              <a:effectLst/>
              <a:latin typeface="Lato" panose="020B0604020202020204" charset="0"/>
            </a:endParaRPr>
          </a:p>
        </p:txBody>
      </p:sp>
    </p:spTree>
    <p:extLst>
      <p:ext uri="{BB962C8B-B14F-4D97-AF65-F5344CB8AC3E}">
        <p14:creationId xmlns:p14="http://schemas.microsoft.com/office/powerpoint/2010/main" val="151923789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Lato" panose="020B0604020202020204" charset="0"/>
              </a:rPr>
              <a:t>4. </a:t>
            </a:r>
            <a:r>
              <a:rPr lang="en-US" sz="3200" b="1" dirty="0">
                <a:solidFill>
                  <a:schemeClr val="bg1"/>
                </a:solidFill>
                <a:latin typeface="Lato" panose="020B0604020202020204"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Lato" panose="020B0604020202020204" charset="0"/>
              </a:rPr>
              <a:t>4.4 Statistical</a:t>
            </a:r>
            <a:endParaRPr lang="en-US" sz="2400" b="0">
              <a:solidFill>
                <a:schemeClr val="tx1">
                  <a:lumMod val="85000"/>
                  <a:lumOff val="15000"/>
                </a:schemeClr>
              </a:solidFill>
              <a:effectLst/>
              <a:latin typeface="Lato" panose="020B0604020202020204" charset="0"/>
            </a:endParaRPr>
          </a:p>
        </p:txBody>
      </p:sp>
      <p:pic>
        <p:nvPicPr>
          <p:cNvPr id="32770" name="Picture 2">
            <a:extLst>
              <a:ext uri="{FF2B5EF4-FFF2-40B4-BE49-F238E27FC236}">
                <a16:creationId xmlns:a16="http://schemas.microsoft.com/office/drawing/2014/main" id="{66057B3A-907A-2B8E-7BBB-B6D763205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54" y="1876480"/>
            <a:ext cx="7026383" cy="360956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9B2AFC-C572-EA33-F261-6CC560724CDE}"/>
              </a:ext>
            </a:extLst>
          </p:cNvPr>
          <p:cNvSpPr txBox="1"/>
          <p:nvPr/>
        </p:nvSpPr>
        <p:spPr>
          <a:xfrm>
            <a:off x="2277208" y="5637350"/>
            <a:ext cx="4589584" cy="1200329"/>
          </a:xfrm>
          <a:prstGeom prst="rect">
            <a:avLst/>
          </a:prstGeom>
          <a:noFill/>
        </p:spPr>
        <p:txBody>
          <a:bodyPr wrap="square">
            <a:spAutoFit/>
          </a:bodyPr>
          <a:lstStyle/>
          <a:p>
            <a:pPr rtl="0">
              <a:spcBef>
                <a:spcPts val="0"/>
              </a:spcBef>
              <a:spcAft>
                <a:spcPts val="0"/>
              </a:spcAft>
            </a:pPr>
            <a:r>
              <a:rPr lang="en-US" sz="2400" b="0" i="0" u="none" strike="noStrike">
                <a:solidFill>
                  <a:srgbClr val="000000"/>
                </a:solidFill>
                <a:effectLst/>
                <a:latin typeface="Lato" panose="020B0604020202020204" charset="0"/>
              </a:rPr>
              <a:t>Interface of the statistics page</a:t>
            </a:r>
            <a:endParaRPr lang="en-US" sz="2400" b="0">
              <a:effectLst/>
              <a:latin typeface="Lato" panose="020B0604020202020204" charset="0"/>
            </a:endParaRPr>
          </a:p>
          <a:p>
            <a:r>
              <a:rPr lang="en-US" sz="2400" b="0">
                <a:effectLst/>
                <a:latin typeface="Lato" panose="020B0604020202020204" charset="0"/>
              </a:rPr>
              <a:t/>
            </a:r>
            <a:br>
              <a:rPr lang="en-US" sz="2400" b="0">
                <a:effectLst/>
                <a:latin typeface="Lato" panose="020B0604020202020204" charset="0"/>
              </a:rPr>
            </a:br>
            <a:endParaRPr lang="en-VN" sz="2400">
              <a:latin typeface="Lato" panose="020B0604020202020204" charset="0"/>
            </a:endParaRPr>
          </a:p>
        </p:txBody>
      </p:sp>
    </p:spTree>
    <p:extLst>
      <p:ext uri="{BB962C8B-B14F-4D97-AF65-F5344CB8AC3E}">
        <p14:creationId xmlns:p14="http://schemas.microsoft.com/office/powerpoint/2010/main" val="248563859"/>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Lato" panose="020B0604020202020204" charset="0"/>
              </a:rPr>
              <a:t>4. </a:t>
            </a:r>
            <a:r>
              <a:rPr lang="en-US" sz="3200" b="1" dirty="0">
                <a:solidFill>
                  <a:schemeClr val="bg1"/>
                </a:solidFill>
                <a:latin typeface="Lato" panose="020B0604020202020204"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Lato" panose="020B0604020202020204" charset="0"/>
              </a:rPr>
              <a:t>4.4 Statistical</a:t>
            </a:r>
            <a:endParaRPr lang="en-US" sz="2400" b="0">
              <a:solidFill>
                <a:schemeClr val="tx1">
                  <a:lumMod val="85000"/>
                  <a:lumOff val="15000"/>
                </a:schemeClr>
              </a:solidFill>
              <a:effectLst/>
              <a:latin typeface="Lato" panose="020B0604020202020204" charset="0"/>
            </a:endParaRPr>
          </a:p>
        </p:txBody>
      </p:sp>
      <p:pic>
        <p:nvPicPr>
          <p:cNvPr id="32772" name="Picture 4">
            <a:extLst>
              <a:ext uri="{FF2B5EF4-FFF2-40B4-BE49-F238E27FC236}">
                <a16:creationId xmlns:a16="http://schemas.microsoft.com/office/drawing/2014/main" id="{E78F316A-F847-6E1A-FDE9-07123E861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00" y="2211888"/>
            <a:ext cx="4413995" cy="2326165"/>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pic>
        <p:nvPicPr>
          <p:cNvPr id="32774" name="Picture 6">
            <a:extLst>
              <a:ext uri="{FF2B5EF4-FFF2-40B4-BE49-F238E27FC236}">
                <a16:creationId xmlns:a16="http://schemas.microsoft.com/office/drawing/2014/main" id="{61456B33-E12B-08C3-2383-9178DAECA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542" y="2174843"/>
            <a:ext cx="3840642" cy="3234225"/>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0D902F7-962E-B4E1-B9B2-53CEC436B7AA}"/>
              </a:ext>
            </a:extLst>
          </p:cNvPr>
          <p:cNvSpPr txBox="1"/>
          <p:nvPr/>
        </p:nvSpPr>
        <p:spPr>
          <a:xfrm>
            <a:off x="463063" y="5156389"/>
            <a:ext cx="4589584" cy="1200329"/>
          </a:xfrm>
          <a:prstGeom prst="rect">
            <a:avLst/>
          </a:prstGeom>
          <a:noFill/>
        </p:spPr>
        <p:txBody>
          <a:bodyPr wrap="square">
            <a:spAutoFit/>
          </a:bodyPr>
          <a:lstStyle/>
          <a:p>
            <a:pPr rtl="0">
              <a:spcBef>
                <a:spcPts val="0"/>
              </a:spcBef>
              <a:spcAft>
                <a:spcPts val="0"/>
              </a:spcAft>
            </a:pPr>
            <a:r>
              <a:rPr lang="en-US" sz="2400" b="0" i="0" u="none" strike="noStrike">
                <a:solidFill>
                  <a:srgbClr val="000000"/>
                </a:solidFill>
                <a:effectLst/>
                <a:latin typeface="Lato" panose="020B0604020202020204" charset="0"/>
              </a:rPr>
              <a:t>Interface of the statistics page</a:t>
            </a:r>
            <a:endParaRPr lang="en-US" sz="2400" b="0">
              <a:effectLst/>
              <a:latin typeface="Lato" panose="020B0604020202020204" charset="0"/>
            </a:endParaRPr>
          </a:p>
          <a:p>
            <a:r>
              <a:rPr lang="en-US" sz="2400">
                <a:latin typeface="Lato" panose="020B0604020202020204" charset="0"/>
              </a:rPr>
              <a:t/>
            </a:r>
            <a:br>
              <a:rPr lang="en-US" sz="2400">
                <a:latin typeface="Lato" panose="020B0604020202020204" charset="0"/>
              </a:rPr>
            </a:br>
            <a:endParaRPr lang="en-VN" sz="2400">
              <a:latin typeface="Lato" panose="020B0604020202020204" charset="0"/>
            </a:endParaRPr>
          </a:p>
        </p:txBody>
      </p:sp>
    </p:spTree>
    <p:extLst>
      <p:ext uri="{BB962C8B-B14F-4D97-AF65-F5344CB8AC3E}">
        <p14:creationId xmlns:p14="http://schemas.microsoft.com/office/powerpoint/2010/main" val="204835900"/>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96BC-0096-B930-6D19-9676284B7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B936C5-48AC-CECE-F4D6-05B67168A040}"/>
              </a:ext>
            </a:extLst>
          </p:cNvPr>
          <p:cNvSpPr txBox="1"/>
          <p:nvPr/>
        </p:nvSpPr>
        <p:spPr>
          <a:xfrm>
            <a:off x="3472874" y="3509947"/>
            <a:ext cx="4748632" cy="1754326"/>
          </a:xfrm>
          <a:prstGeom prst="rect">
            <a:avLst/>
          </a:prstGeom>
          <a:noFill/>
        </p:spPr>
        <p:txBody>
          <a:bodyPr wrap="square" rtlCol="0">
            <a:spAutoFit/>
          </a:bodyPr>
          <a:lstStyle/>
          <a:p>
            <a:pPr algn="r"/>
            <a:r>
              <a:rPr lang="en-US" sz="5400" b="1" dirty="0">
                <a:solidFill>
                  <a:schemeClr val="tx1">
                    <a:lumMod val="85000"/>
                    <a:lumOff val="15000"/>
                  </a:schemeClr>
                </a:solidFill>
                <a:latin typeface="Lato" panose="020B0604020202020204" charset="0"/>
              </a:rPr>
              <a:t>Conclusion &amp; Future work</a:t>
            </a:r>
          </a:p>
        </p:txBody>
      </p:sp>
      <p:sp>
        <p:nvSpPr>
          <p:cNvPr id="5" name="Rectangle 4">
            <a:extLst>
              <a:ext uri="{FF2B5EF4-FFF2-40B4-BE49-F238E27FC236}">
                <a16:creationId xmlns:a16="http://schemas.microsoft.com/office/drawing/2014/main" id="{B71DB55B-8CF7-58D1-DC6D-38974F0281B5}"/>
              </a:ext>
            </a:extLst>
          </p:cNvPr>
          <p:cNvSpPr/>
          <p:nvPr/>
        </p:nvSpPr>
        <p:spPr>
          <a:xfrm>
            <a:off x="8569523" y="1859247"/>
            <a:ext cx="117277" cy="3211517"/>
          </a:xfrm>
          <a:prstGeom prst="rect">
            <a:avLst/>
          </a:prstGeom>
          <a:solidFill>
            <a:srgbClr val="C02033"/>
          </a:solidFill>
          <a:ln>
            <a:solidFill>
              <a:srgbClr val="C02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F040F1E6-759F-BD70-AA3C-CD3DEF903A75}"/>
              </a:ext>
            </a:extLst>
          </p:cNvPr>
          <p:cNvSpPr txBox="1"/>
          <p:nvPr/>
        </p:nvSpPr>
        <p:spPr>
          <a:xfrm>
            <a:off x="6209731" y="1346617"/>
            <a:ext cx="2825087" cy="2400657"/>
          </a:xfrm>
          <a:prstGeom prst="rect">
            <a:avLst/>
          </a:prstGeom>
          <a:noFill/>
        </p:spPr>
        <p:txBody>
          <a:bodyPr wrap="square" rtlCol="0">
            <a:spAutoFit/>
          </a:bodyPr>
          <a:lstStyle/>
          <a:p>
            <a:r>
              <a:rPr lang="en-US" sz="15000" b="1" dirty="0">
                <a:solidFill>
                  <a:srgbClr val="C02034"/>
                </a:solidFill>
                <a:latin typeface="Lato" panose="020B0604020202020204" charset="0"/>
              </a:rPr>
              <a:t>05</a:t>
            </a:r>
          </a:p>
        </p:txBody>
      </p:sp>
    </p:spTree>
    <p:extLst>
      <p:ext uri="{BB962C8B-B14F-4D97-AF65-F5344CB8AC3E}">
        <p14:creationId xmlns:p14="http://schemas.microsoft.com/office/powerpoint/2010/main" val="1884130072"/>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a:solidFill>
                  <a:schemeClr val="bg1"/>
                </a:solidFill>
                <a:latin typeface="Lato" panose="020B0604020202020204" charset="0"/>
              </a:rPr>
              <a:t>5</a:t>
            </a:r>
            <a:r>
              <a:rPr lang="en-US" sz="3200" b="1" i="0" u="none" strike="noStrike">
                <a:solidFill>
                  <a:schemeClr val="bg1"/>
                </a:solidFill>
                <a:effectLst/>
                <a:latin typeface="Lato" panose="020B0604020202020204" charset="0"/>
              </a:rPr>
              <a:t>. </a:t>
            </a:r>
            <a:r>
              <a:rPr lang="en-US" sz="3200" b="1" dirty="0">
                <a:solidFill>
                  <a:schemeClr val="bg1"/>
                </a:solidFill>
                <a:latin typeface="Lato" panose="020B0604020202020204" charset="0"/>
              </a:rPr>
              <a:t>Conclusion &amp; Future work</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Lato" panose="020B0604020202020204" charset="0"/>
              </a:rPr>
              <a:t>5.1 Achievements acquired</a:t>
            </a:r>
            <a:endParaRPr lang="en-US" sz="2400" b="0">
              <a:solidFill>
                <a:schemeClr val="tx1">
                  <a:lumMod val="85000"/>
                  <a:lumOff val="15000"/>
                </a:schemeClr>
              </a:solidFill>
              <a:effectLst/>
              <a:latin typeface="Lato" panose="020B0604020202020204" charset="0"/>
            </a:endParaRPr>
          </a:p>
        </p:txBody>
      </p:sp>
      <p:sp>
        <p:nvSpPr>
          <p:cNvPr id="7" name="TextBox 6">
            <a:extLst>
              <a:ext uri="{FF2B5EF4-FFF2-40B4-BE49-F238E27FC236}">
                <a16:creationId xmlns:a16="http://schemas.microsoft.com/office/drawing/2014/main" id="{AD2A10F8-F7FD-B210-F148-C13334648033}"/>
              </a:ext>
            </a:extLst>
          </p:cNvPr>
          <p:cNvSpPr txBox="1"/>
          <p:nvPr/>
        </p:nvSpPr>
        <p:spPr>
          <a:xfrm>
            <a:off x="609727" y="1710480"/>
            <a:ext cx="8088224" cy="4524315"/>
          </a:xfrm>
          <a:prstGeom prst="rect">
            <a:avLst/>
          </a:prstGeom>
          <a:noFill/>
        </p:spPr>
        <p:txBody>
          <a:bodyPr wrap="square">
            <a:spAutoFit/>
          </a:bodyPr>
          <a:lstStyle/>
          <a:p>
            <a:pPr rtl="0">
              <a:spcBef>
                <a:spcPts val="1000"/>
              </a:spcBef>
              <a:spcAft>
                <a:spcPts val="0"/>
              </a:spcAft>
            </a:pPr>
            <a:r>
              <a:rPr lang="en-US" sz="2400" b="0" i="0" u="none" strike="noStrike" dirty="0" smtClean="0">
                <a:solidFill>
                  <a:schemeClr val="tx1">
                    <a:lumMod val="85000"/>
                    <a:lumOff val="15000"/>
                  </a:schemeClr>
                </a:solidFill>
                <a:effectLst/>
                <a:latin typeface="Lato" panose="020B0604020202020204" charset="0"/>
              </a:rPr>
              <a:t>- System Overview:</a:t>
            </a:r>
            <a:endParaRPr lang="en-US" sz="2400" b="0" dirty="0" smtClean="0">
              <a:solidFill>
                <a:schemeClr val="tx1">
                  <a:lumMod val="85000"/>
                  <a:lumOff val="15000"/>
                </a:schemeClr>
              </a:solidFill>
              <a:effectLst/>
              <a:latin typeface="Lato" panose="020B0604020202020204" charset="0"/>
            </a:endParaRPr>
          </a:p>
          <a:p>
            <a:pPr lvl="1" fontAlgn="base">
              <a:buFont typeface="Arial" panose="020B0604020202020204" pitchFamily="34" charset="0"/>
              <a:buChar char="•"/>
            </a:pPr>
            <a:r>
              <a:rPr lang="en-US" sz="2400" b="0" i="0" u="none" strike="noStrike" dirty="0" smtClean="0">
                <a:solidFill>
                  <a:schemeClr val="tx1">
                    <a:lumMod val="85000"/>
                    <a:lumOff val="15000"/>
                  </a:schemeClr>
                </a:solidFill>
                <a:effectLst/>
                <a:latin typeface="Lato" panose="020B0604020202020204" charset="0"/>
              </a:rPr>
              <a:t> Provides management functions such as: dish management, order management, user management, statistics</a:t>
            </a:r>
          </a:p>
          <a:p>
            <a:pPr lvl="1" fontAlgn="base">
              <a:buFont typeface="Arial" panose="020B0604020202020204" pitchFamily="34" charset="0"/>
              <a:buChar char="•"/>
            </a:pPr>
            <a:r>
              <a:rPr lang="en-US" sz="2400" b="0" i="0" u="none" strike="noStrike" dirty="0" smtClean="0">
                <a:solidFill>
                  <a:schemeClr val="tx1">
                    <a:lumMod val="85000"/>
                    <a:lumOff val="15000"/>
                  </a:schemeClr>
                </a:solidFill>
                <a:effectLst/>
                <a:latin typeface="Lato" panose="020B0604020202020204" charset="0"/>
              </a:rPr>
              <a:t> Providing convenient functions for customers such as: booking tables/dishes online, reading blogs, viewing restaurant information</a:t>
            </a:r>
          </a:p>
          <a:p>
            <a:pPr rtl="0">
              <a:spcBef>
                <a:spcPts val="0"/>
              </a:spcBef>
              <a:spcAft>
                <a:spcPts val="0"/>
              </a:spcAft>
            </a:pPr>
            <a:r>
              <a:rPr lang="en-US" sz="2400" b="0" i="0" u="none" strike="noStrike" dirty="0" smtClean="0">
                <a:solidFill>
                  <a:schemeClr val="tx1">
                    <a:lumMod val="85000"/>
                    <a:lumOff val="15000"/>
                  </a:schemeClr>
                </a:solidFill>
                <a:effectLst/>
                <a:latin typeface="Lato" panose="020B0604020202020204" charset="0"/>
              </a:rPr>
              <a:t>- Achievements:</a:t>
            </a:r>
            <a:endParaRPr lang="en-US" sz="2400" b="0" dirty="0" smtClean="0">
              <a:solidFill>
                <a:schemeClr val="tx1">
                  <a:lumMod val="85000"/>
                  <a:lumOff val="15000"/>
                </a:schemeClr>
              </a:solidFill>
              <a:effectLst/>
              <a:latin typeface="Lato" panose="020B0604020202020204" charset="0"/>
            </a:endParaRPr>
          </a:p>
          <a:p>
            <a:pPr lvl="1" fontAlgn="base">
              <a:buFont typeface="Arial" panose="020B0604020202020204" pitchFamily="34" charset="0"/>
              <a:buChar char="•"/>
            </a:pPr>
            <a:r>
              <a:rPr lang="en-US" sz="2400" dirty="0" smtClean="0">
                <a:solidFill>
                  <a:schemeClr val="tx1">
                    <a:lumMod val="85000"/>
                    <a:lumOff val="15000"/>
                  </a:schemeClr>
                </a:solidFill>
                <a:latin typeface="Lato" panose="020B0604020202020204" charset="0"/>
              </a:rPr>
              <a:t> </a:t>
            </a:r>
            <a:r>
              <a:rPr lang="en-US" sz="2400" b="0" i="0" u="none" strike="noStrike" dirty="0" smtClean="0">
                <a:solidFill>
                  <a:schemeClr val="tx1">
                    <a:lumMod val="85000"/>
                    <a:lumOff val="15000"/>
                  </a:schemeClr>
                </a:solidFill>
                <a:effectLst/>
                <a:latin typeface="Lato" panose="020B0604020202020204" charset="0"/>
              </a:rPr>
              <a:t>Improve programming skills in Java, Typescript, SQL</a:t>
            </a:r>
          </a:p>
          <a:p>
            <a:pPr lvl="1" fontAlgn="base">
              <a:buFont typeface="Arial" panose="020B0604020202020204" pitchFamily="34" charset="0"/>
              <a:buChar char="•"/>
            </a:pPr>
            <a:r>
              <a:rPr lang="en-US" sz="2400" b="0" i="0" u="none" strike="noStrike" dirty="0" smtClean="0">
                <a:solidFill>
                  <a:schemeClr val="tx1">
                    <a:lumMod val="85000"/>
                    <a:lumOff val="15000"/>
                  </a:schemeClr>
                </a:solidFill>
                <a:effectLst/>
                <a:latin typeface="Lato" panose="020B0604020202020204" charset="0"/>
              </a:rPr>
              <a:t> The graduation project helped me gain practical access to the specific profession of Restaurant Management and build a complete system.</a:t>
            </a:r>
            <a:endParaRPr lang="en-US" sz="2400" b="0" i="0" u="none" strike="noStrike" dirty="0">
              <a:solidFill>
                <a:schemeClr val="tx1">
                  <a:lumMod val="85000"/>
                  <a:lumOff val="15000"/>
                </a:schemeClr>
              </a:solidFill>
              <a:effectLst/>
              <a:latin typeface="Lato" panose="020B0604020202020204" charset="0"/>
            </a:endParaRPr>
          </a:p>
        </p:txBody>
      </p:sp>
    </p:spTree>
    <p:extLst>
      <p:ext uri="{BB962C8B-B14F-4D97-AF65-F5344CB8AC3E}">
        <p14:creationId xmlns:p14="http://schemas.microsoft.com/office/powerpoint/2010/main" val="3339577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a:solidFill>
                  <a:schemeClr val="bg1"/>
                </a:solidFill>
                <a:latin typeface="Lato" panose="020B0604020202020204" charset="0"/>
              </a:rPr>
              <a:t>5</a:t>
            </a:r>
            <a:r>
              <a:rPr lang="en-US" sz="3200" b="1" i="0" u="none" strike="noStrike">
                <a:solidFill>
                  <a:schemeClr val="bg1"/>
                </a:solidFill>
                <a:effectLst/>
                <a:latin typeface="Lato" panose="020B0604020202020204" charset="0"/>
              </a:rPr>
              <a:t>. </a:t>
            </a:r>
            <a:r>
              <a:rPr lang="en-US" sz="3200" b="1" dirty="0">
                <a:solidFill>
                  <a:schemeClr val="bg1"/>
                </a:solidFill>
                <a:latin typeface="Lato" panose="020B0604020202020204" charset="0"/>
              </a:rPr>
              <a:t>Conclusion &amp; Future work</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dirty="0">
                <a:solidFill>
                  <a:schemeClr val="tx1">
                    <a:lumMod val="85000"/>
                    <a:lumOff val="15000"/>
                  </a:schemeClr>
                </a:solidFill>
                <a:effectLst/>
                <a:latin typeface="Lato" panose="020B0604020202020204" charset="0"/>
              </a:rPr>
              <a:t>5.2 Limitations</a:t>
            </a:r>
            <a:endParaRPr lang="en-US" sz="2400" b="0" dirty="0">
              <a:solidFill>
                <a:schemeClr val="tx1">
                  <a:lumMod val="85000"/>
                  <a:lumOff val="15000"/>
                </a:schemeClr>
              </a:solidFill>
              <a:effectLst/>
              <a:latin typeface="Lato" panose="020B0604020202020204" charset="0"/>
            </a:endParaRPr>
          </a:p>
        </p:txBody>
      </p:sp>
      <p:sp>
        <p:nvSpPr>
          <p:cNvPr id="6" name="TextBox 5">
            <a:extLst>
              <a:ext uri="{FF2B5EF4-FFF2-40B4-BE49-F238E27FC236}">
                <a16:creationId xmlns:a16="http://schemas.microsoft.com/office/drawing/2014/main" id="{9CCF0BF2-2EC1-1C8C-09C0-63EB4B94EF63}"/>
              </a:ext>
            </a:extLst>
          </p:cNvPr>
          <p:cNvSpPr txBox="1"/>
          <p:nvPr/>
        </p:nvSpPr>
        <p:spPr>
          <a:xfrm>
            <a:off x="152928" y="1786478"/>
            <a:ext cx="8444661" cy="1200329"/>
          </a:xfrm>
          <a:prstGeom prst="rect">
            <a:avLst/>
          </a:prstGeom>
          <a:noFill/>
        </p:spPr>
        <p:txBody>
          <a:bodyPr wrap="square">
            <a:spAutoFit/>
          </a:bodyPr>
          <a:lstStyle/>
          <a:p>
            <a:pPr marL="457200" rtl="0" fontAlgn="base">
              <a:spcBef>
                <a:spcPts val="0"/>
              </a:spcBef>
              <a:spcAft>
                <a:spcPts val="0"/>
              </a:spcAft>
            </a:pPr>
            <a:r>
              <a:rPr lang="en-US" sz="2400" dirty="0">
                <a:solidFill>
                  <a:srgbClr val="000000"/>
                </a:solidFill>
                <a:latin typeface="Lato" panose="020B0604020202020204" charset="0"/>
              </a:rPr>
              <a:t>- </a:t>
            </a:r>
            <a:r>
              <a:rPr lang="en-US" sz="2400" i="0" u="none" strike="noStrike" dirty="0">
                <a:solidFill>
                  <a:srgbClr val="000000"/>
                </a:solidFill>
                <a:effectLst/>
                <a:latin typeface="Lato" panose="020B0604020202020204" charset="0"/>
              </a:rPr>
              <a:t>The user interface is not eye-catching</a:t>
            </a:r>
          </a:p>
          <a:p>
            <a:pPr marL="457200" rtl="0" fontAlgn="base">
              <a:spcBef>
                <a:spcPts val="0"/>
              </a:spcBef>
              <a:spcAft>
                <a:spcPts val="0"/>
              </a:spcAft>
            </a:pPr>
            <a:r>
              <a:rPr lang="en-US" sz="2400" dirty="0">
                <a:solidFill>
                  <a:srgbClr val="000000"/>
                </a:solidFill>
                <a:latin typeface="Lato" panose="020B0604020202020204" charset="0"/>
              </a:rPr>
              <a:t>- </a:t>
            </a:r>
            <a:r>
              <a:rPr lang="en-US" sz="2400" i="0" u="none" strike="noStrike" dirty="0">
                <a:solidFill>
                  <a:srgbClr val="000000"/>
                </a:solidFill>
                <a:effectLst/>
                <a:latin typeface="Lato" panose="020B0604020202020204" charset="0"/>
              </a:rPr>
              <a:t>Some features are not well developed such as advanced analytics and statistics.</a:t>
            </a:r>
          </a:p>
        </p:txBody>
      </p:sp>
      <p:sp>
        <p:nvSpPr>
          <p:cNvPr id="9" name="TextBox 8">
            <a:extLst>
              <a:ext uri="{FF2B5EF4-FFF2-40B4-BE49-F238E27FC236}">
                <a16:creationId xmlns:a16="http://schemas.microsoft.com/office/drawing/2014/main" id="{53E94FC9-DF63-102F-52C3-3747C26038C6}"/>
              </a:ext>
            </a:extLst>
          </p:cNvPr>
          <p:cNvSpPr txBox="1"/>
          <p:nvPr/>
        </p:nvSpPr>
        <p:spPr>
          <a:xfrm>
            <a:off x="215993" y="3507600"/>
            <a:ext cx="8444661" cy="1938992"/>
          </a:xfrm>
          <a:prstGeom prst="rect">
            <a:avLst/>
          </a:prstGeom>
          <a:noFill/>
        </p:spPr>
        <p:txBody>
          <a:bodyPr wrap="square">
            <a:spAutoFit/>
          </a:bodyPr>
          <a:lstStyle/>
          <a:p>
            <a:pPr marL="457200" rtl="0" fontAlgn="base">
              <a:spcBef>
                <a:spcPts val="0"/>
              </a:spcBef>
              <a:spcAft>
                <a:spcPts val="0"/>
              </a:spcAft>
            </a:pPr>
            <a:r>
              <a:rPr lang="en-US" sz="2400" dirty="0">
                <a:solidFill>
                  <a:schemeClr val="tx1">
                    <a:lumMod val="85000"/>
                    <a:lumOff val="15000"/>
                  </a:schemeClr>
                </a:solidFill>
                <a:latin typeface="Lato" panose="020B0604020202020204" charset="0"/>
              </a:rPr>
              <a:t>- </a:t>
            </a:r>
            <a:r>
              <a:rPr lang="en-US" sz="2400" i="0" u="none" strike="noStrike" dirty="0">
                <a:solidFill>
                  <a:schemeClr val="tx1">
                    <a:lumMod val="85000"/>
                    <a:lumOff val="15000"/>
                  </a:schemeClr>
                </a:solidFill>
                <a:effectLst/>
                <a:latin typeface="Lato" panose="020B0604020202020204" charset="0"/>
              </a:rPr>
              <a:t>Improving user interface</a:t>
            </a:r>
          </a:p>
          <a:p>
            <a:pPr marL="457200" rtl="0" fontAlgn="base">
              <a:spcBef>
                <a:spcPts val="0"/>
              </a:spcBef>
              <a:spcAft>
                <a:spcPts val="0"/>
              </a:spcAft>
            </a:pPr>
            <a:r>
              <a:rPr lang="en-US" sz="2400" i="0" u="none" strike="noStrike" dirty="0">
                <a:solidFill>
                  <a:schemeClr val="tx1">
                    <a:lumMod val="85000"/>
                    <a:lumOff val="15000"/>
                  </a:schemeClr>
                </a:solidFill>
                <a:effectLst/>
                <a:latin typeface="Lato" panose="020B0604020202020204" charset="0"/>
              </a:rPr>
              <a:t>- Adds advanced analytics and statistics features</a:t>
            </a:r>
          </a:p>
          <a:p>
            <a:pPr marL="457200" rtl="0" fontAlgn="base">
              <a:spcBef>
                <a:spcPts val="0"/>
              </a:spcBef>
              <a:spcAft>
                <a:spcPts val="0"/>
              </a:spcAft>
            </a:pPr>
            <a:r>
              <a:rPr lang="en-US" sz="2400" i="0" u="none" strike="noStrike" dirty="0">
                <a:solidFill>
                  <a:schemeClr val="tx1">
                    <a:lumMod val="85000"/>
                    <a:lumOff val="15000"/>
                  </a:schemeClr>
                </a:solidFill>
                <a:effectLst/>
                <a:latin typeface="Lato" panose="020B0604020202020204" charset="0"/>
              </a:rPr>
              <a:t>- Optimize the website for performance and user experience as well as website services.</a:t>
            </a:r>
          </a:p>
          <a:p>
            <a:pPr marL="457200" rtl="0" fontAlgn="base">
              <a:spcBef>
                <a:spcPts val="0"/>
              </a:spcBef>
              <a:spcAft>
                <a:spcPts val="0"/>
              </a:spcAft>
            </a:pPr>
            <a:r>
              <a:rPr lang="en-US" sz="2400" i="0" u="none" strike="noStrike" dirty="0">
                <a:solidFill>
                  <a:schemeClr val="tx1">
                    <a:lumMod val="85000"/>
                    <a:lumOff val="15000"/>
                  </a:schemeClr>
                </a:solidFill>
                <a:effectLst/>
                <a:latin typeface="Lato" panose="020B0604020202020204" charset="0"/>
              </a:rPr>
              <a:t>- Integrate new technologies into the system.</a:t>
            </a:r>
          </a:p>
        </p:txBody>
      </p:sp>
      <p:sp>
        <p:nvSpPr>
          <p:cNvPr id="14" name="TextBox 13">
            <a:extLst>
              <a:ext uri="{FF2B5EF4-FFF2-40B4-BE49-F238E27FC236}">
                <a16:creationId xmlns:a16="http://schemas.microsoft.com/office/drawing/2014/main" id="{A409B81F-34E0-02F1-3822-A1C974408129}"/>
              </a:ext>
            </a:extLst>
          </p:cNvPr>
          <p:cNvSpPr txBox="1"/>
          <p:nvPr/>
        </p:nvSpPr>
        <p:spPr>
          <a:xfrm>
            <a:off x="679558" y="3063059"/>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Lato" panose="020B0604020202020204" charset="0"/>
              </a:rPr>
              <a:t>5.3 Future work</a:t>
            </a:r>
            <a:endParaRPr lang="en-US" sz="2400" b="0">
              <a:solidFill>
                <a:schemeClr val="tx1">
                  <a:lumMod val="85000"/>
                  <a:lumOff val="15000"/>
                </a:schemeClr>
              </a:solidFill>
              <a:effectLst/>
              <a:latin typeface="Lato" panose="020B0604020202020204" charset="0"/>
            </a:endParaRPr>
          </a:p>
        </p:txBody>
      </p:sp>
    </p:spTree>
    <p:extLst>
      <p:ext uri="{BB962C8B-B14F-4D97-AF65-F5344CB8AC3E}">
        <p14:creationId xmlns:p14="http://schemas.microsoft.com/office/powerpoint/2010/main" val="3275730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F139CC-C362-5A6A-BA7C-5D10A5F536E0}"/>
              </a:ext>
            </a:extLst>
          </p:cNvPr>
          <p:cNvPicPr>
            <a:picLocks noChangeAspect="1"/>
          </p:cNvPicPr>
          <p:nvPr/>
        </p:nvPicPr>
        <p:blipFill rotWithShape="1">
          <a:blip r:embed="rId3"/>
          <a:srcRect l="6505" t="10860" r="4799" b="21756"/>
          <a:stretch/>
        </p:blipFill>
        <p:spPr>
          <a:xfrm>
            <a:off x="763712" y="610052"/>
            <a:ext cx="2599362" cy="784261"/>
          </a:xfrm>
          <a:prstGeom prst="rect">
            <a:avLst/>
          </a:prstGeom>
        </p:spPr>
      </p:pic>
      <p:sp>
        <p:nvSpPr>
          <p:cNvPr id="3" name="Title 6">
            <a:extLst>
              <a:ext uri="{FF2B5EF4-FFF2-40B4-BE49-F238E27FC236}">
                <a16:creationId xmlns:a16="http://schemas.microsoft.com/office/drawing/2014/main" id="{79C6D59E-9D6C-41C2-B96C-99735081AC60}"/>
              </a:ext>
            </a:extLst>
          </p:cNvPr>
          <p:cNvSpPr txBox="1">
            <a:spLocks/>
          </p:cNvSpPr>
          <p:nvPr/>
        </p:nvSpPr>
        <p:spPr>
          <a:xfrm>
            <a:off x="386634" y="1726309"/>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Restaurant Order and Management Website </a:t>
            </a:r>
            <a:br>
              <a:rPr lang="en-US" dirty="0"/>
            </a:br>
            <a:endParaRPr lang="en-US" dirty="0"/>
          </a:p>
        </p:txBody>
      </p:sp>
      <p:sp>
        <p:nvSpPr>
          <p:cNvPr id="8" name="Title 6">
            <a:extLst>
              <a:ext uri="{FF2B5EF4-FFF2-40B4-BE49-F238E27FC236}">
                <a16:creationId xmlns:a16="http://schemas.microsoft.com/office/drawing/2014/main" id="{2762B519-2926-3CEA-8B26-1861056486E6}"/>
              </a:ext>
            </a:extLst>
          </p:cNvPr>
          <p:cNvSpPr txBox="1">
            <a:spLocks/>
          </p:cNvSpPr>
          <p:nvPr/>
        </p:nvSpPr>
        <p:spPr>
          <a:xfrm>
            <a:off x="386634" y="336539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en-US" sz="2800" b="0" dirty="0" smtClean="0"/>
              <a:t>Supervisors</a:t>
            </a:r>
            <a:r>
              <a:rPr lang="en-US" sz="2800" b="0" dirty="0"/>
              <a:t>: MSc Le Ba </a:t>
            </a:r>
            <a:r>
              <a:rPr lang="en-US" sz="2800" b="0" dirty="0" err="1" smtClean="0"/>
              <a:t>Vui</a:t>
            </a:r>
            <a:endParaRPr lang="en-US" sz="2800" b="0" dirty="0"/>
          </a:p>
          <a:p>
            <a:pPr>
              <a:lnSpc>
                <a:spcPct val="100000"/>
              </a:lnSpc>
            </a:pPr>
            <a:r>
              <a:rPr lang="en-US" sz="2800" b="0" dirty="0"/>
              <a:t>Student:	</a:t>
            </a:r>
            <a:r>
              <a:rPr lang="en-US" sz="2800" b="0" dirty="0" smtClean="0"/>
              <a:t>   Le </a:t>
            </a:r>
            <a:r>
              <a:rPr lang="en-US" sz="2800" b="0" dirty="0" err="1"/>
              <a:t>Thanh</a:t>
            </a:r>
            <a:r>
              <a:rPr lang="en-US" sz="2800" b="0" dirty="0"/>
              <a:t> </a:t>
            </a:r>
            <a:r>
              <a:rPr lang="en-US" sz="2800" b="0" dirty="0" err="1" smtClean="0"/>
              <a:t>Chinh</a:t>
            </a:r>
            <a:r>
              <a:rPr lang="en-US" sz="2800" b="0" dirty="0" smtClean="0"/>
              <a:t> - 20198209</a:t>
            </a:r>
          </a:p>
          <a:p>
            <a:pPr>
              <a:lnSpc>
                <a:spcPct val="100000"/>
              </a:lnSpc>
            </a:pPr>
            <a:r>
              <a:rPr lang="en-US" sz="2800" b="0" dirty="0" smtClean="0"/>
              <a:t>Class:           IT-LTU K64</a:t>
            </a:r>
            <a:endParaRPr lang="en-US" sz="2800" b="0" dirty="0"/>
          </a:p>
        </p:txBody>
      </p:sp>
    </p:spTree>
    <p:extLst>
      <p:ext uri="{BB962C8B-B14F-4D97-AF65-F5344CB8AC3E}">
        <p14:creationId xmlns:p14="http://schemas.microsoft.com/office/powerpoint/2010/main" val="1919622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BA0CD-06BF-667F-1865-3BB736F679D7}"/>
            </a:ext>
          </a:extLst>
        </p:cNvPr>
        <p:cNvGrpSpPr/>
        <p:nvPr/>
      </p:nvGrpSpPr>
      <p:grpSpPr>
        <a:xfrm>
          <a:off x="0" y="0"/>
          <a:ext cx="0" cy="0"/>
          <a:chOff x="0" y="0"/>
          <a:chExt cx="0" cy="0"/>
        </a:xfrm>
      </p:grpSpPr>
      <p:sp>
        <p:nvSpPr>
          <p:cNvPr id="3" name="Title 10">
            <a:extLst>
              <a:ext uri="{FF2B5EF4-FFF2-40B4-BE49-F238E27FC236}">
                <a16:creationId xmlns:a16="http://schemas.microsoft.com/office/drawing/2014/main" id="{276F5B51-2302-CF69-AEB9-1AAFB52488FD}"/>
              </a:ext>
            </a:extLst>
          </p:cNvPr>
          <p:cNvSpPr txBox="1">
            <a:spLocks/>
          </p:cNvSpPr>
          <p:nvPr/>
        </p:nvSpPr>
        <p:spPr>
          <a:xfrm>
            <a:off x="3742944" y="3021991"/>
            <a:ext cx="5321046"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solidFill>
                  <a:srgbClr val="C02034"/>
                </a:solidFill>
                <a:latin typeface="Lato" panose="020B0604020202020204" charset="0"/>
                <a:cs typeface="Times New Roman" panose="02020603050405020304" pitchFamily="18" charset="0"/>
              </a:rPr>
              <a:t>THANK YOU !</a:t>
            </a:r>
          </a:p>
        </p:txBody>
      </p:sp>
    </p:spTree>
    <p:extLst>
      <p:ext uri="{BB962C8B-B14F-4D97-AF65-F5344CB8AC3E}">
        <p14:creationId xmlns:p14="http://schemas.microsoft.com/office/powerpoint/2010/main" val="167479346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279651" y="165803"/>
            <a:ext cx="8635896" cy="327074"/>
          </a:xfrm>
          <a:prstGeom prst="rect">
            <a:avLst/>
          </a:prstGeom>
          <a:noFill/>
          <a:ln>
            <a:noFill/>
          </a:ln>
        </p:spPr>
        <p:txBody>
          <a:bodyPr spcFirstLastPara="1" wrap="square" lIns="68569" tIns="34275" rIns="68569" bIns="34275" anchor="t" anchorCtr="0">
            <a:noAutofit/>
          </a:bodyPr>
          <a:lstStyle/>
          <a:p>
            <a:r>
              <a:rPr lang="en-US" sz="2800" dirty="0"/>
              <a:t>Table of contents</a:t>
            </a:r>
            <a:endParaRPr sz="2800" dirty="0"/>
          </a:p>
        </p:txBody>
      </p:sp>
      <p:pic>
        <p:nvPicPr>
          <p:cNvPr id="116" name="Google Shape;116;p4" descr="A person sitting at a desk with a magnifying glass&#10;&#10;Description automatically generated"/>
          <p:cNvPicPr preferRelativeResize="0"/>
          <p:nvPr/>
        </p:nvPicPr>
        <p:blipFill rotWithShape="1">
          <a:blip r:embed="rId3">
            <a:alphaModFix/>
          </a:blip>
          <a:srcRect/>
          <a:stretch/>
        </p:blipFill>
        <p:spPr>
          <a:xfrm>
            <a:off x="4830619" y="2042089"/>
            <a:ext cx="4486809" cy="2738570"/>
          </a:xfrm>
          <a:prstGeom prst="rect">
            <a:avLst/>
          </a:prstGeom>
          <a:noFill/>
          <a:ln>
            <a:noFill/>
          </a:ln>
        </p:spPr>
      </p:pic>
      <p:sp>
        <p:nvSpPr>
          <p:cNvPr id="18" name="Google Shape;105;p4"/>
          <p:cNvSpPr txBox="1">
            <a:spLocks/>
          </p:cNvSpPr>
          <p:nvPr/>
        </p:nvSpPr>
        <p:spPr>
          <a:xfrm>
            <a:off x="1184124" y="1513495"/>
            <a:ext cx="5480062" cy="640080"/>
          </a:xfrm>
          <a:prstGeom prst="rect">
            <a:avLst/>
          </a:prstGeom>
          <a:noFill/>
          <a:ln>
            <a:noFill/>
          </a:ln>
        </p:spPr>
        <p:txBody>
          <a:bodyPr spcFirstLastPara="1" wrap="square" lIns="91425" tIns="45700" rIns="91425" bIns="45700" anchor="ctr" anchorCtr="0">
            <a:noAutofit/>
          </a:bodyPr>
          <a:lstStyle>
            <a:lvl1pPr marL="342900" marR="0" lvl="0" indent="-304800" algn="l" defTabSz="914400" rtl="0" eaLnBrk="1" latinLnBrk="0" hangingPunct="1">
              <a:lnSpc>
                <a:spcPct val="90000"/>
              </a:lnSpc>
              <a:spcBef>
                <a:spcPts val="750"/>
              </a:spcBef>
              <a:spcAft>
                <a:spcPts val="0"/>
              </a:spcAft>
              <a:buClr>
                <a:schemeClr val="dk1"/>
              </a:buClr>
              <a:buSzPts val="2800"/>
              <a:buFont typeface="Arial"/>
              <a:buChar char="•"/>
              <a:defRPr sz="2100" b="0" i="0" u="none" strike="noStrike" kern="1200" cap="none">
                <a:solidFill>
                  <a:schemeClr val="dk1"/>
                </a:solidFill>
                <a:latin typeface="Lato"/>
                <a:ea typeface="Lato"/>
                <a:cs typeface="Lato"/>
                <a:sym typeface="Lato"/>
              </a:defRPr>
            </a:lvl1pPr>
            <a:lvl2pPr marL="685800" marR="0" lvl="1" indent="-285750" algn="l" defTabSz="914400" rtl="0" eaLnBrk="1" latinLnBrk="0" hangingPunct="1">
              <a:lnSpc>
                <a:spcPct val="90000"/>
              </a:lnSpc>
              <a:spcBef>
                <a:spcPts val="375"/>
              </a:spcBef>
              <a:spcAft>
                <a:spcPts val="0"/>
              </a:spcAft>
              <a:buClr>
                <a:schemeClr val="dk1"/>
              </a:buClr>
              <a:buSzPts val="2400"/>
              <a:buFont typeface="Arial"/>
              <a:buChar char="•"/>
              <a:defRPr sz="1800" b="0" i="0" u="none" strike="noStrike" kern="1200" cap="none">
                <a:solidFill>
                  <a:schemeClr val="dk1"/>
                </a:solidFill>
                <a:latin typeface="Lato"/>
                <a:ea typeface="Lato"/>
                <a:cs typeface="Lato"/>
                <a:sym typeface="Lato"/>
              </a:defRPr>
            </a:lvl2pPr>
            <a:lvl3pPr marL="1028700" marR="0" lvl="2" indent="-266700" algn="l" defTabSz="914400" rtl="0" eaLnBrk="1" latinLnBrk="0" hangingPunct="1">
              <a:lnSpc>
                <a:spcPct val="90000"/>
              </a:lnSpc>
              <a:spcBef>
                <a:spcPts val="375"/>
              </a:spcBef>
              <a:spcAft>
                <a:spcPts val="0"/>
              </a:spcAft>
              <a:buClr>
                <a:schemeClr val="dk1"/>
              </a:buClr>
              <a:buSzPts val="2000"/>
              <a:buFont typeface="Arial"/>
              <a:buChar char="•"/>
              <a:defRPr sz="1500" b="0" i="0" u="none" strike="noStrike" kern="1200" cap="none">
                <a:solidFill>
                  <a:schemeClr val="dk1"/>
                </a:solidFill>
                <a:latin typeface="Lato"/>
                <a:ea typeface="Lato"/>
                <a:cs typeface="Lato"/>
                <a:sym typeface="Lato"/>
              </a:defRPr>
            </a:lvl3pPr>
            <a:lvl4pPr marL="1371600" marR="0" lvl="3" indent="-257175" algn="l" defTabSz="914400" rtl="0" eaLnBrk="1" latinLnBrk="0" hangingPunct="1">
              <a:lnSpc>
                <a:spcPct val="90000"/>
              </a:lnSpc>
              <a:spcBef>
                <a:spcPts val="375"/>
              </a:spcBef>
              <a:spcAft>
                <a:spcPts val="0"/>
              </a:spcAft>
              <a:buClr>
                <a:schemeClr val="dk1"/>
              </a:buClr>
              <a:buSzPts val="1800"/>
              <a:buFont typeface="Arial"/>
              <a:buChar char="•"/>
              <a:defRPr sz="1350" b="0" i="0" u="none" strike="noStrike" kern="1200" cap="none">
                <a:solidFill>
                  <a:schemeClr val="dk1"/>
                </a:solidFill>
                <a:latin typeface="Lato"/>
                <a:ea typeface="Lato"/>
                <a:cs typeface="Lato"/>
                <a:sym typeface="Lato"/>
              </a:defRPr>
            </a:lvl4pPr>
            <a:lvl5pPr marL="1714500" marR="0" lvl="4" indent="-257175" algn="l" defTabSz="914400" rtl="0" eaLnBrk="1" latinLnBrk="0" hangingPunct="1">
              <a:lnSpc>
                <a:spcPct val="90000"/>
              </a:lnSpc>
              <a:spcBef>
                <a:spcPts val="375"/>
              </a:spcBef>
              <a:spcAft>
                <a:spcPts val="0"/>
              </a:spcAft>
              <a:buClr>
                <a:schemeClr val="dk1"/>
              </a:buClr>
              <a:buSzPts val="1800"/>
              <a:buFont typeface="Arial"/>
              <a:buChar char="•"/>
              <a:defRPr sz="1350" b="0" i="0" u="none" strike="noStrike" kern="1200" cap="none">
                <a:solidFill>
                  <a:schemeClr val="dk1"/>
                </a:solidFill>
                <a:latin typeface="Lato"/>
                <a:ea typeface="Lato"/>
                <a:cs typeface="Lato"/>
                <a:sym typeface="Lato"/>
              </a:defRPr>
            </a:lvl5pPr>
            <a:lvl6pPr marL="2057400" marR="0" lvl="5" indent="-257175" algn="l" defTabSz="914400" rtl="0" eaLnBrk="1" latinLnBrk="0" hangingPunct="1">
              <a:lnSpc>
                <a:spcPct val="90000"/>
              </a:lnSpc>
              <a:spcBef>
                <a:spcPts val="375"/>
              </a:spcBef>
              <a:spcAft>
                <a:spcPts val="0"/>
              </a:spcAft>
              <a:buClr>
                <a:schemeClr val="dk1"/>
              </a:buClr>
              <a:buSzPts val="1800"/>
              <a:buFont typeface="Arial"/>
              <a:buChar char="•"/>
              <a:defRPr sz="1350" b="0" i="0" u="none" strike="noStrike" kern="1200" cap="none">
                <a:solidFill>
                  <a:schemeClr val="dk1"/>
                </a:solidFill>
                <a:latin typeface="Calibri"/>
                <a:ea typeface="Calibri"/>
                <a:cs typeface="Calibri"/>
                <a:sym typeface="Calibri"/>
              </a:defRPr>
            </a:lvl6pPr>
            <a:lvl7pPr marL="2400300" marR="0" lvl="6" indent="-257175" algn="l" defTabSz="914400" rtl="0" eaLnBrk="1" latinLnBrk="0" hangingPunct="1">
              <a:lnSpc>
                <a:spcPct val="90000"/>
              </a:lnSpc>
              <a:spcBef>
                <a:spcPts val="375"/>
              </a:spcBef>
              <a:spcAft>
                <a:spcPts val="0"/>
              </a:spcAft>
              <a:buClr>
                <a:schemeClr val="dk1"/>
              </a:buClr>
              <a:buSzPts val="1800"/>
              <a:buFont typeface="Arial"/>
              <a:buChar char="•"/>
              <a:defRPr sz="1350" b="0" i="0" u="none" strike="noStrike" kern="1200" cap="none">
                <a:solidFill>
                  <a:schemeClr val="dk1"/>
                </a:solidFill>
                <a:latin typeface="Calibri"/>
                <a:ea typeface="Calibri"/>
                <a:cs typeface="Calibri"/>
                <a:sym typeface="Calibri"/>
              </a:defRPr>
            </a:lvl7pPr>
            <a:lvl8pPr marL="2743200" marR="0" lvl="7" indent="-257175" algn="l" defTabSz="914400" rtl="0" eaLnBrk="1" latinLnBrk="0" hangingPunct="1">
              <a:lnSpc>
                <a:spcPct val="90000"/>
              </a:lnSpc>
              <a:spcBef>
                <a:spcPts val="375"/>
              </a:spcBef>
              <a:spcAft>
                <a:spcPts val="0"/>
              </a:spcAft>
              <a:buClr>
                <a:schemeClr val="dk1"/>
              </a:buClr>
              <a:buSzPts val="1800"/>
              <a:buFont typeface="Arial"/>
              <a:buChar char="•"/>
              <a:defRPr sz="1350" b="0" i="0" u="none" strike="noStrike" kern="1200" cap="none">
                <a:solidFill>
                  <a:schemeClr val="dk1"/>
                </a:solidFill>
                <a:latin typeface="Calibri"/>
                <a:ea typeface="Calibri"/>
                <a:cs typeface="Calibri"/>
                <a:sym typeface="Calibri"/>
              </a:defRPr>
            </a:lvl8pPr>
            <a:lvl9pPr marL="3086100" marR="0" lvl="8" indent="-257175" algn="l" defTabSz="914400" rtl="0" eaLnBrk="1" latinLnBrk="0" hangingPunct="1">
              <a:lnSpc>
                <a:spcPct val="90000"/>
              </a:lnSpc>
              <a:spcBef>
                <a:spcPts val="375"/>
              </a:spcBef>
              <a:spcAft>
                <a:spcPts val="0"/>
              </a:spcAft>
              <a:buClr>
                <a:schemeClr val="dk1"/>
              </a:buClr>
              <a:buSzPts val="1800"/>
              <a:buFont typeface="Arial"/>
              <a:buChar char="•"/>
              <a:defRPr sz="1350" b="0" i="0" u="none" strike="noStrike" kern="1200" cap="none">
                <a:solidFill>
                  <a:schemeClr val="dk1"/>
                </a:solidFill>
                <a:latin typeface="Calibri"/>
                <a:ea typeface="Calibri"/>
                <a:cs typeface="Calibri"/>
                <a:sym typeface="Calibri"/>
              </a:defRPr>
            </a:lvl9pPr>
          </a:lstStyle>
          <a:p>
            <a:pPr marL="0" indent="0">
              <a:spcBef>
                <a:spcPts val="0"/>
              </a:spcBef>
              <a:buFont typeface="Arial"/>
              <a:buNone/>
            </a:pPr>
            <a:r>
              <a:rPr lang="en-US" sz="2800" dirty="0" smtClean="0"/>
              <a:t>Introduction</a:t>
            </a:r>
            <a:endParaRPr lang="en-US" sz="2800" dirty="0"/>
          </a:p>
        </p:txBody>
      </p:sp>
      <p:sp>
        <p:nvSpPr>
          <p:cNvPr id="19" name="Google Shape;107;p4"/>
          <p:cNvSpPr/>
          <p:nvPr/>
        </p:nvSpPr>
        <p:spPr>
          <a:xfrm>
            <a:off x="338736" y="1513495"/>
            <a:ext cx="640080" cy="640080"/>
          </a:xfrm>
          <a:prstGeom prst="ellipse">
            <a:avLst/>
          </a:prstGeom>
          <a:solidFill>
            <a:srgbClr val="C02034"/>
          </a:solidFill>
          <a:ln w="12700" cap="flat" cmpd="sng">
            <a:solidFill>
              <a:srgbClr val="C0203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smtClean="0">
                <a:solidFill>
                  <a:schemeClr val="bg1"/>
                </a:solidFill>
                <a:latin typeface="Lato"/>
                <a:ea typeface="Lato"/>
                <a:cs typeface="Lato"/>
                <a:sym typeface="Lato"/>
              </a:rPr>
              <a:t>01</a:t>
            </a:r>
            <a:endParaRPr dirty="0">
              <a:solidFill>
                <a:schemeClr val="bg1"/>
              </a:solidFill>
            </a:endParaRPr>
          </a:p>
        </p:txBody>
      </p:sp>
      <p:sp>
        <p:nvSpPr>
          <p:cNvPr id="20" name="Google Shape;108;p4"/>
          <p:cNvSpPr/>
          <p:nvPr/>
        </p:nvSpPr>
        <p:spPr>
          <a:xfrm>
            <a:off x="338736" y="2306778"/>
            <a:ext cx="640080" cy="640080"/>
          </a:xfrm>
          <a:prstGeom prst="ellipse">
            <a:avLst/>
          </a:prstGeom>
          <a:solidFill>
            <a:srgbClr val="C02034"/>
          </a:solidFill>
          <a:ln w="12700" cap="flat" cmpd="sng">
            <a:solidFill>
              <a:srgbClr val="C0203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chemeClr val="lt1"/>
                </a:solidFill>
                <a:latin typeface="Lato"/>
                <a:ea typeface="Lato"/>
                <a:cs typeface="Lato"/>
                <a:sym typeface="Lato"/>
              </a:rPr>
              <a:t>02</a:t>
            </a:r>
            <a:endParaRPr dirty="0"/>
          </a:p>
        </p:txBody>
      </p:sp>
      <p:sp>
        <p:nvSpPr>
          <p:cNvPr id="21" name="Google Shape;109;p4"/>
          <p:cNvSpPr/>
          <p:nvPr/>
        </p:nvSpPr>
        <p:spPr>
          <a:xfrm>
            <a:off x="338736" y="3100061"/>
            <a:ext cx="640080" cy="640080"/>
          </a:xfrm>
          <a:prstGeom prst="ellipse">
            <a:avLst/>
          </a:prstGeom>
          <a:solidFill>
            <a:srgbClr val="C02034"/>
          </a:solidFill>
          <a:ln w="12700" cap="flat" cmpd="sng">
            <a:solidFill>
              <a:srgbClr val="C0203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Lato"/>
                <a:ea typeface="Lato"/>
                <a:cs typeface="Lato"/>
                <a:sym typeface="Lato"/>
              </a:rPr>
              <a:t>03</a:t>
            </a:r>
            <a:endParaRPr/>
          </a:p>
        </p:txBody>
      </p:sp>
      <p:sp>
        <p:nvSpPr>
          <p:cNvPr id="22" name="Google Shape;110;p4"/>
          <p:cNvSpPr/>
          <p:nvPr/>
        </p:nvSpPr>
        <p:spPr>
          <a:xfrm>
            <a:off x="338736" y="3893344"/>
            <a:ext cx="640080" cy="640080"/>
          </a:xfrm>
          <a:prstGeom prst="ellipse">
            <a:avLst/>
          </a:prstGeom>
          <a:solidFill>
            <a:srgbClr val="C02034"/>
          </a:solidFill>
          <a:ln w="12700" cap="flat" cmpd="sng">
            <a:solidFill>
              <a:srgbClr val="C0203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Lato"/>
                <a:ea typeface="Lato"/>
                <a:cs typeface="Lato"/>
                <a:sym typeface="Lato"/>
              </a:rPr>
              <a:t>04</a:t>
            </a:r>
            <a:endParaRPr/>
          </a:p>
        </p:txBody>
      </p:sp>
      <p:sp>
        <p:nvSpPr>
          <p:cNvPr id="23" name="Google Shape;111;p4"/>
          <p:cNvSpPr/>
          <p:nvPr/>
        </p:nvSpPr>
        <p:spPr>
          <a:xfrm>
            <a:off x="338736" y="4686627"/>
            <a:ext cx="640080" cy="640080"/>
          </a:xfrm>
          <a:prstGeom prst="ellipse">
            <a:avLst/>
          </a:prstGeom>
          <a:solidFill>
            <a:srgbClr val="C02034"/>
          </a:solidFill>
          <a:ln w="12700" cap="flat" cmpd="sng">
            <a:solidFill>
              <a:srgbClr val="C0203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Lato"/>
                <a:ea typeface="Lato"/>
                <a:cs typeface="Lato"/>
                <a:sym typeface="Lato"/>
              </a:rPr>
              <a:t>05</a:t>
            </a:r>
            <a:endParaRPr/>
          </a:p>
        </p:txBody>
      </p:sp>
      <p:sp>
        <p:nvSpPr>
          <p:cNvPr id="24" name="Google Shape;112;p4"/>
          <p:cNvSpPr txBox="1"/>
          <p:nvPr/>
        </p:nvSpPr>
        <p:spPr>
          <a:xfrm>
            <a:off x="1184124" y="2306778"/>
            <a:ext cx="5480062" cy="640080"/>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2800"/>
            </a:pPr>
            <a:r>
              <a:rPr lang="en-US" sz="2800" dirty="0">
                <a:solidFill>
                  <a:schemeClr val="tx1">
                    <a:lumMod val="85000"/>
                    <a:lumOff val="15000"/>
                  </a:schemeClr>
                </a:solidFill>
                <a:latin typeface="Lato" panose="020B0604020202020204" charset="0"/>
              </a:rPr>
              <a:t>Objectives &amp; </a:t>
            </a:r>
            <a:r>
              <a:rPr lang="en-US" sz="2800" dirty="0" smtClean="0">
                <a:solidFill>
                  <a:schemeClr val="tx1">
                    <a:lumMod val="85000"/>
                    <a:lumOff val="15000"/>
                  </a:schemeClr>
                </a:solidFill>
                <a:latin typeface="Lato" panose="020B0604020202020204" charset="0"/>
              </a:rPr>
              <a:t>Features</a:t>
            </a:r>
            <a:endParaRPr lang="en-US" sz="2800" dirty="0">
              <a:solidFill>
                <a:schemeClr val="tx1">
                  <a:lumMod val="85000"/>
                  <a:lumOff val="15000"/>
                </a:schemeClr>
              </a:solidFill>
              <a:latin typeface="Lato" panose="020B0604020202020204" charset="0"/>
            </a:endParaRPr>
          </a:p>
        </p:txBody>
      </p:sp>
      <p:sp>
        <p:nvSpPr>
          <p:cNvPr id="25" name="Google Shape;113;p4"/>
          <p:cNvSpPr txBox="1"/>
          <p:nvPr/>
        </p:nvSpPr>
        <p:spPr>
          <a:xfrm>
            <a:off x="1184124" y="3893344"/>
            <a:ext cx="5480062" cy="640080"/>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2800"/>
            </a:pPr>
            <a:r>
              <a:rPr lang="en-US" sz="2800" dirty="0" smtClean="0">
                <a:solidFill>
                  <a:schemeClr val="tx1">
                    <a:lumMod val="85000"/>
                    <a:lumOff val="15000"/>
                  </a:schemeClr>
                </a:solidFill>
                <a:latin typeface="Lato" panose="020B0604020202020204" charset="0"/>
              </a:rPr>
              <a:t>Solution &amp; Contribution</a:t>
            </a:r>
            <a:endParaRPr lang="en-US" sz="2800" dirty="0">
              <a:solidFill>
                <a:schemeClr val="tx1">
                  <a:lumMod val="85000"/>
                  <a:lumOff val="15000"/>
                </a:schemeClr>
              </a:solidFill>
              <a:latin typeface="Lato" panose="020B0604020202020204" charset="0"/>
            </a:endParaRPr>
          </a:p>
        </p:txBody>
      </p:sp>
      <p:sp>
        <p:nvSpPr>
          <p:cNvPr id="26" name="Google Shape;114;p4"/>
          <p:cNvSpPr txBox="1"/>
          <p:nvPr/>
        </p:nvSpPr>
        <p:spPr>
          <a:xfrm>
            <a:off x="1184124" y="4686627"/>
            <a:ext cx="5480062" cy="64008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a:solidFill>
                  <a:schemeClr val="dk1"/>
                </a:solidFill>
                <a:latin typeface="Lato"/>
                <a:ea typeface="Lato"/>
                <a:cs typeface="Lato"/>
                <a:sym typeface="Lato"/>
              </a:rPr>
              <a:t>Conclusion &amp; future works</a:t>
            </a:r>
            <a:endParaRPr/>
          </a:p>
        </p:txBody>
      </p:sp>
      <p:sp>
        <p:nvSpPr>
          <p:cNvPr id="27" name="Google Shape;115;p4"/>
          <p:cNvSpPr txBox="1"/>
          <p:nvPr/>
        </p:nvSpPr>
        <p:spPr>
          <a:xfrm>
            <a:off x="1184124" y="3091334"/>
            <a:ext cx="5480062" cy="640080"/>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2800"/>
            </a:pPr>
            <a:r>
              <a:rPr lang="en-US" sz="2800" dirty="0">
                <a:solidFill>
                  <a:schemeClr val="tx1">
                    <a:lumMod val="85000"/>
                    <a:lumOff val="15000"/>
                  </a:schemeClr>
                </a:solidFill>
                <a:latin typeface="Lato" panose="020B0604020202020204" charset="0"/>
              </a:rPr>
              <a:t>System </a:t>
            </a:r>
            <a:r>
              <a:rPr lang="en-US" sz="2800" dirty="0" smtClean="0">
                <a:solidFill>
                  <a:schemeClr val="tx1">
                    <a:lumMod val="85000"/>
                    <a:lumOff val="15000"/>
                  </a:schemeClr>
                </a:solidFill>
                <a:latin typeface="Lato" panose="020B0604020202020204" charset="0"/>
              </a:rPr>
              <a:t>design</a:t>
            </a:r>
            <a:endParaRPr lang="en-US" sz="2800" dirty="0">
              <a:solidFill>
                <a:schemeClr val="tx1">
                  <a:lumMod val="85000"/>
                  <a:lumOff val="15000"/>
                </a:schemeClr>
              </a:solidFill>
              <a:latin typeface="Lato" panose="020B0604020202020204" charset="0"/>
            </a:endParaRPr>
          </a:p>
        </p:txBody>
      </p:sp>
    </p:spTree>
    <p:extLst>
      <p:ext uri="{BB962C8B-B14F-4D97-AF65-F5344CB8AC3E}">
        <p14:creationId xmlns:p14="http://schemas.microsoft.com/office/powerpoint/2010/main" val="1396494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96BC-0096-B930-6D19-9676284B7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B936C5-48AC-CECE-F4D6-05B67168A040}"/>
              </a:ext>
            </a:extLst>
          </p:cNvPr>
          <p:cNvSpPr txBox="1"/>
          <p:nvPr/>
        </p:nvSpPr>
        <p:spPr>
          <a:xfrm>
            <a:off x="3851564" y="3649463"/>
            <a:ext cx="4369941" cy="923330"/>
          </a:xfrm>
          <a:prstGeom prst="rect">
            <a:avLst/>
          </a:prstGeom>
          <a:noFill/>
        </p:spPr>
        <p:txBody>
          <a:bodyPr wrap="square" rtlCol="0">
            <a:spAutoFit/>
          </a:bodyPr>
          <a:lstStyle/>
          <a:p>
            <a:pPr algn="r"/>
            <a:r>
              <a:rPr lang="en-US" sz="5400" b="1" dirty="0">
                <a:solidFill>
                  <a:schemeClr val="tx1">
                    <a:lumMod val="85000"/>
                    <a:lumOff val="15000"/>
                  </a:schemeClr>
                </a:solidFill>
                <a:latin typeface="Lato" panose="020B0604020202020204" charset="0"/>
              </a:rPr>
              <a:t>Introduction</a:t>
            </a:r>
          </a:p>
        </p:txBody>
      </p:sp>
      <p:sp>
        <p:nvSpPr>
          <p:cNvPr id="5" name="Rectangle 4">
            <a:extLst>
              <a:ext uri="{FF2B5EF4-FFF2-40B4-BE49-F238E27FC236}">
                <a16:creationId xmlns:a16="http://schemas.microsoft.com/office/drawing/2014/main" id="{B71DB55B-8CF7-58D1-DC6D-38974F0281B5}"/>
              </a:ext>
            </a:extLst>
          </p:cNvPr>
          <p:cNvSpPr/>
          <p:nvPr/>
        </p:nvSpPr>
        <p:spPr>
          <a:xfrm>
            <a:off x="8569523" y="1859247"/>
            <a:ext cx="117277" cy="3211517"/>
          </a:xfrm>
          <a:prstGeom prst="rect">
            <a:avLst/>
          </a:prstGeom>
          <a:solidFill>
            <a:srgbClr val="C02033"/>
          </a:solidFill>
          <a:ln>
            <a:solidFill>
              <a:srgbClr val="C02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F040F1E6-759F-BD70-AA3C-CD3DEF903A75}"/>
              </a:ext>
            </a:extLst>
          </p:cNvPr>
          <p:cNvSpPr txBox="1"/>
          <p:nvPr/>
        </p:nvSpPr>
        <p:spPr>
          <a:xfrm>
            <a:off x="6209731" y="1346617"/>
            <a:ext cx="2825087" cy="2400657"/>
          </a:xfrm>
          <a:prstGeom prst="rect">
            <a:avLst/>
          </a:prstGeom>
          <a:noFill/>
        </p:spPr>
        <p:txBody>
          <a:bodyPr wrap="square" rtlCol="0">
            <a:spAutoFit/>
          </a:bodyPr>
          <a:lstStyle/>
          <a:p>
            <a:r>
              <a:rPr lang="en-US" sz="15000" b="1" dirty="0">
                <a:solidFill>
                  <a:srgbClr val="C02034"/>
                </a:solidFill>
                <a:latin typeface="Lato" panose="020B0604020202020204" charset="0"/>
              </a:rPr>
              <a:t>01</a:t>
            </a:r>
          </a:p>
        </p:txBody>
      </p:sp>
    </p:spTree>
    <p:extLst>
      <p:ext uri="{BB962C8B-B14F-4D97-AF65-F5344CB8AC3E}">
        <p14:creationId xmlns:p14="http://schemas.microsoft.com/office/powerpoint/2010/main" val="341408470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VN" sz="3200" b="1">
                <a:solidFill>
                  <a:schemeClr val="bg1"/>
                </a:solidFill>
                <a:latin typeface="Lato" panose="020B0604020202020204" charset="0"/>
              </a:rPr>
              <a:t>1. Introduction</a:t>
            </a:r>
          </a:p>
        </p:txBody>
      </p:sp>
      <p:sp>
        <p:nvSpPr>
          <p:cNvPr id="14" name="TextBox 13">
            <a:extLst>
              <a:ext uri="{FF2B5EF4-FFF2-40B4-BE49-F238E27FC236}">
                <a16:creationId xmlns:a16="http://schemas.microsoft.com/office/drawing/2014/main" id="{B3D82A46-C13C-A241-953D-F91E36811FDB}"/>
              </a:ext>
            </a:extLst>
          </p:cNvPr>
          <p:cNvSpPr txBox="1"/>
          <p:nvPr/>
        </p:nvSpPr>
        <p:spPr>
          <a:xfrm>
            <a:off x="643604" y="1283222"/>
            <a:ext cx="7619746" cy="830997"/>
          </a:xfrm>
          <a:prstGeom prst="rect">
            <a:avLst/>
          </a:prstGeom>
          <a:noFill/>
        </p:spPr>
        <p:txBody>
          <a:bodyPr wrap="square" rtlCol="0">
            <a:spAutoFit/>
          </a:bodyPr>
          <a:lstStyle/>
          <a:p>
            <a:r>
              <a:rPr lang="en-US" sz="2400" dirty="0">
                <a:latin typeface="Lato" panose="020B0604020202020204" charset="0"/>
              </a:rPr>
              <a:t>- A growing population leads to an increasing need for food</a:t>
            </a:r>
          </a:p>
        </p:txBody>
      </p:sp>
      <p:sp>
        <p:nvSpPr>
          <p:cNvPr id="15" name="TextBox 14">
            <a:extLst>
              <a:ext uri="{FF2B5EF4-FFF2-40B4-BE49-F238E27FC236}">
                <a16:creationId xmlns:a16="http://schemas.microsoft.com/office/drawing/2014/main" id="{E1030E7C-89AF-0ED7-30BF-B0819EF67BB2}"/>
              </a:ext>
            </a:extLst>
          </p:cNvPr>
          <p:cNvSpPr txBox="1"/>
          <p:nvPr/>
        </p:nvSpPr>
        <p:spPr>
          <a:xfrm>
            <a:off x="1035489" y="2021540"/>
            <a:ext cx="7101747" cy="461665"/>
          </a:xfrm>
          <a:prstGeom prst="rect">
            <a:avLst/>
          </a:prstGeom>
          <a:noFill/>
        </p:spPr>
        <p:txBody>
          <a:bodyPr wrap="square" rtlCol="0">
            <a:spAutoFit/>
          </a:bodyPr>
          <a:lstStyle/>
          <a:p>
            <a:r>
              <a:rPr lang="en-US" sz="2400" dirty="0">
                <a:latin typeface="Lato" panose="020B0604020202020204" charset="0"/>
              </a:rPr>
              <a:t>=&gt; More and more restaurants are being built</a:t>
            </a:r>
          </a:p>
        </p:txBody>
      </p:sp>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grpSp>
        <p:nvGrpSpPr>
          <p:cNvPr id="3" name="Group 2"/>
          <p:cNvGrpSpPr/>
          <p:nvPr/>
        </p:nvGrpSpPr>
        <p:grpSpPr>
          <a:xfrm>
            <a:off x="1325217" y="2995602"/>
            <a:ext cx="6303133" cy="3241913"/>
            <a:chOff x="1325217" y="2995602"/>
            <a:chExt cx="6303133" cy="3241913"/>
          </a:xfrm>
        </p:grpSpPr>
        <p:pic>
          <p:nvPicPr>
            <p:cNvPr id="3074" name="Picture 2" descr="Tác động từ gia tăng dân số đến môi trường">
              <a:extLst>
                <a:ext uri="{FF2B5EF4-FFF2-40B4-BE49-F238E27FC236}">
                  <a16:creationId xmlns:a16="http://schemas.microsoft.com/office/drawing/2014/main" id="{1669D1FB-BF80-9667-C0AB-BE911D92C919}"/>
                </a:ext>
              </a:extLst>
            </p:cNvPr>
            <p:cNvPicPr>
              <a:picLocks noChangeAspect="1" noChangeArrowheads="1"/>
            </p:cNvPicPr>
            <p:nvPr/>
          </p:nvPicPr>
          <p:blipFill rotWithShape="1">
            <a:blip r:embed="rId4">
              <a:alphaModFix amt="80000"/>
              <a:extLst>
                <a:ext uri="{28A0092B-C50C-407E-A947-70E740481C1C}">
                  <a14:useLocalDpi xmlns:a14="http://schemas.microsoft.com/office/drawing/2010/main" val="0"/>
                </a:ext>
              </a:extLst>
            </a:blip>
            <a:srcRect t="11364" b="7570"/>
            <a:stretch/>
          </p:blipFill>
          <p:spPr bwMode="auto">
            <a:xfrm>
              <a:off x="1515649" y="3101130"/>
              <a:ext cx="6112701" cy="313638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F543C0-0452-AAA9-25F4-FB1183F48868}"/>
                </a:ext>
              </a:extLst>
            </p:cNvPr>
            <p:cNvSpPr/>
            <p:nvPr/>
          </p:nvSpPr>
          <p:spPr>
            <a:xfrm>
              <a:off x="1325217" y="2995602"/>
              <a:ext cx="1033670" cy="4333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grpSp>
      <p:sp>
        <p:nvSpPr>
          <p:cNvPr id="16" name="TextBox 15">
            <a:extLst>
              <a:ext uri="{FF2B5EF4-FFF2-40B4-BE49-F238E27FC236}">
                <a16:creationId xmlns:a16="http://schemas.microsoft.com/office/drawing/2014/main" id="{9C7E389A-E087-703A-0C4C-811F210540F9}"/>
              </a:ext>
            </a:extLst>
          </p:cNvPr>
          <p:cNvSpPr txBox="1"/>
          <p:nvPr/>
        </p:nvSpPr>
        <p:spPr>
          <a:xfrm>
            <a:off x="1035489" y="2533937"/>
            <a:ext cx="6592861" cy="461665"/>
          </a:xfrm>
          <a:prstGeom prst="rect">
            <a:avLst/>
          </a:prstGeom>
          <a:noFill/>
        </p:spPr>
        <p:txBody>
          <a:bodyPr wrap="square" rtlCol="0">
            <a:spAutoFit/>
          </a:bodyPr>
          <a:lstStyle/>
          <a:p>
            <a:r>
              <a:rPr lang="en-US" sz="2400" dirty="0">
                <a:latin typeface="Lato" panose="020B0604020202020204" charset="0"/>
              </a:rPr>
              <a:t>=&gt; Difficulty in restaurant management</a:t>
            </a:r>
          </a:p>
        </p:txBody>
      </p:sp>
    </p:spTree>
    <p:extLst>
      <p:ext uri="{BB962C8B-B14F-4D97-AF65-F5344CB8AC3E}">
        <p14:creationId xmlns:p14="http://schemas.microsoft.com/office/powerpoint/2010/main" val="280128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fade">
                                      <p:cBhvr>
                                        <p:cTn id="14" dur="1000"/>
                                        <p:tgtEl>
                                          <p:spTgt spid="15">
                                            <p:txEl>
                                              <p:pRg st="0" end="0"/>
                                            </p:txEl>
                                          </p:spTgt>
                                        </p:tgtEl>
                                      </p:cBhvr>
                                    </p:animEffect>
                                    <p:anim calcmode="lin" valueType="num">
                                      <p:cBhvr>
                                        <p:cTn id="15"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VN" sz="3200" b="1">
                <a:solidFill>
                  <a:schemeClr val="bg1"/>
                </a:solidFill>
                <a:latin typeface="Lato" panose="020B0604020202020204" charset="0"/>
              </a:rPr>
              <a:t>1. Introduction</a:t>
            </a:r>
          </a:p>
        </p:txBody>
      </p:sp>
      <p:sp>
        <p:nvSpPr>
          <p:cNvPr id="17" name="TextBox 16">
            <a:extLst>
              <a:ext uri="{FF2B5EF4-FFF2-40B4-BE49-F238E27FC236}">
                <a16:creationId xmlns:a16="http://schemas.microsoft.com/office/drawing/2014/main" id="{F50353FF-F451-BBAF-AA75-D6147ED3E14A}"/>
              </a:ext>
            </a:extLst>
          </p:cNvPr>
          <p:cNvSpPr txBox="1"/>
          <p:nvPr/>
        </p:nvSpPr>
        <p:spPr>
          <a:xfrm>
            <a:off x="660654" y="1460765"/>
            <a:ext cx="2333067" cy="2677656"/>
          </a:xfrm>
          <a:prstGeom prst="rect">
            <a:avLst/>
          </a:prstGeom>
          <a:noFill/>
        </p:spPr>
        <p:txBody>
          <a:bodyPr wrap="square" rtlCol="0">
            <a:spAutoFit/>
          </a:bodyPr>
          <a:lstStyle/>
          <a:p>
            <a:r>
              <a:rPr lang="en-US" sz="2400" dirty="0">
                <a:latin typeface="Lato" panose="020B0604020202020204" charset="0"/>
              </a:rPr>
              <a:t>- Customers increasingly prefer to use online services to reserve tables, order food and pay</a:t>
            </a:r>
          </a:p>
        </p:txBody>
      </p:sp>
      <p:sp>
        <p:nvSpPr>
          <p:cNvPr id="18" name="TextBox 17">
            <a:extLst>
              <a:ext uri="{FF2B5EF4-FFF2-40B4-BE49-F238E27FC236}">
                <a16:creationId xmlns:a16="http://schemas.microsoft.com/office/drawing/2014/main" id="{3E69E9A0-472E-01D0-C509-748215334314}"/>
              </a:ext>
            </a:extLst>
          </p:cNvPr>
          <p:cNvSpPr txBox="1"/>
          <p:nvPr/>
        </p:nvSpPr>
        <p:spPr>
          <a:xfrm>
            <a:off x="609727" y="4606592"/>
            <a:ext cx="7899146" cy="1200329"/>
          </a:xfrm>
          <a:prstGeom prst="rect">
            <a:avLst/>
          </a:prstGeom>
          <a:noFill/>
        </p:spPr>
        <p:txBody>
          <a:bodyPr wrap="square" rtlCol="0">
            <a:spAutoFit/>
          </a:bodyPr>
          <a:lstStyle/>
          <a:p>
            <a:r>
              <a:rPr lang="en-US" sz="2400" dirty="0">
                <a:latin typeface="Lato" panose="020B0604020202020204" charset="0"/>
              </a:rPr>
              <a:t>- Restaurants need to increase operational efficiency, improve customer satisfaction, reduce errors, and reduce decision-making.</a:t>
            </a:r>
          </a:p>
        </p:txBody>
      </p:sp>
      <p:pic>
        <p:nvPicPr>
          <p:cNvPr id="2050" name="Picture 2" descr="BÁN HÀNG TRÊN APP – “LỐI THOÁT HIỂM” CHO CÁC CHỦ QUÁN TRONG MÙA COVID">
            <a:extLst>
              <a:ext uri="{FF2B5EF4-FFF2-40B4-BE49-F238E27FC236}">
                <a16:creationId xmlns:a16="http://schemas.microsoft.com/office/drawing/2014/main" id="{D360A5DC-0F88-345E-7063-E6ECDA36F0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883" b="6599"/>
          <a:stretch/>
        </p:blipFill>
        <p:spPr bwMode="auto">
          <a:xfrm>
            <a:off x="2993721" y="1571103"/>
            <a:ext cx="5664590" cy="2888108"/>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62067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96BC-0096-B930-6D19-9676284B7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B936C5-48AC-CECE-F4D6-05B67168A040}"/>
              </a:ext>
            </a:extLst>
          </p:cNvPr>
          <p:cNvSpPr txBox="1"/>
          <p:nvPr/>
        </p:nvSpPr>
        <p:spPr>
          <a:xfrm>
            <a:off x="4368800" y="3531856"/>
            <a:ext cx="3979705" cy="1754326"/>
          </a:xfrm>
          <a:prstGeom prst="rect">
            <a:avLst/>
          </a:prstGeom>
          <a:noFill/>
        </p:spPr>
        <p:txBody>
          <a:bodyPr wrap="square" rtlCol="0">
            <a:spAutoFit/>
          </a:bodyPr>
          <a:lstStyle/>
          <a:p>
            <a:pPr algn="r"/>
            <a:r>
              <a:rPr lang="en-US" sz="5400" b="1" dirty="0">
                <a:solidFill>
                  <a:schemeClr val="tx1">
                    <a:lumMod val="85000"/>
                    <a:lumOff val="15000"/>
                  </a:schemeClr>
                </a:solidFill>
                <a:latin typeface="Lato" panose="020B0604020202020204" charset="0"/>
              </a:rPr>
              <a:t>Objectives &amp; Features</a:t>
            </a:r>
          </a:p>
        </p:txBody>
      </p:sp>
      <p:sp>
        <p:nvSpPr>
          <p:cNvPr id="5" name="Rectangle 4">
            <a:extLst>
              <a:ext uri="{FF2B5EF4-FFF2-40B4-BE49-F238E27FC236}">
                <a16:creationId xmlns:a16="http://schemas.microsoft.com/office/drawing/2014/main" id="{B71DB55B-8CF7-58D1-DC6D-38974F0281B5}"/>
              </a:ext>
            </a:extLst>
          </p:cNvPr>
          <p:cNvSpPr/>
          <p:nvPr/>
        </p:nvSpPr>
        <p:spPr>
          <a:xfrm>
            <a:off x="8569523" y="1859247"/>
            <a:ext cx="117277" cy="3211517"/>
          </a:xfrm>
          <a:prstGeom prst="rect">
            <a:avLst/>
          </a:prstGeom>
          <a:solidFill>
            <a:srgbClr val="C02033"/>
          </a:solidFill>
          <a:ln>
            <a:solidFill>
              <a:srgbClr val="C02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F040F1E6-759F-BD70-AA3C-CD3DEF903A75}"/>
              </a:ext>
            </a:extLst>
          </p:cNvPr>
          <p:cNvSpPr txBox="1"/>
          <p:nvPr/>
        </p:nvSpPr>
        <p:spPr>
          <a:xfrm>
            <a:off x="6209731" y="1346617"/>
            <a:ext cx="2825087" cy="2400657"/>
          </a:xfrm>
          <a:prstGeom prst="rect">
            <a:avLst/>
          </a:prstGeom>
          <a:noFill/>
        </p:spPr>
        <p:txBody>
          <a:bodyPr wrap="square" rtlCol="0">
            <a:spAutoFit/>
          </a:bodyPr>
          <a:lstStyle/>
          <a:p>
            <a:r>
              <a:rPr lang="en-US" sz="15000" b="1" dirty="0">
                <a:solidFill>
                  <a:srgbClr val="C02034"/>
                </a:solidFill>
                <a:latin typeface="Lato" panose="020B0604020202020204" charset="0"/>
              </a:rPr>
              <a:t>02</a:t>
            </a:r>
          </a:p>
        </p:txBody>
      </p:sp>
    </p:spTree>
    <p:extLst>
      <p:ext uri="{BB962C8B-B14F-4D97-AF65-F5344CB8AC3E}">
        <p14:creationId xmlns:p14="http://schemas.microsoft.com/office/powerpoint/2010/main" val="219168384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4" descr="Vetores de Ícone De Produtividade Eficiência Desempenho e mais imagens de  Analisar - Analisar, Aprimoramento, Conceito - iStock">
            <a:extLst>
              <a:ext uri="{FF2B5EF4-FFF2-40B4-BE49-F238E27FC236}">
                <a16:creationId xmlns:a16="http://schemas.microsoft.com/office/drawing/2014/main" id="{4B48AE33-2BC6-0C27-8685-943412852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70" r="8992" b="9396"/>
          <a:stretch/>
        </p:blipFill>
        <p:spPr bwMode="auto">
          <a:xfrm>
            <a:off x="3819749" y="4815196"/>
            <a:ext cx="1562050" cy="13788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B0604020202020204"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Lato" panose="020B0604020202020204" charset="0"/>
            </a:endParaRPr>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1569660"/>
          </a:xfrm>
          <a:prstGeom prst="rect">
            <a:avLst/>
          </a:prstGeom>
          <a:noFill/>
        </p:spPr>
        <p:txBody>
          <a:bodyPr wrap="square" rtlCol="0">
            <a:spAutoFit/>
          </a:bodyPr>
          <a:lstStyle/>
          <a:p>
            <a:r>
              <a:rPr lang="en-VN" sz="3200" b="1" dirty="0">
                <a:solidFill>
                  <a:schemeClr val="bg1"/>
                </a:solidFill>
                <a:latin typeface="Lato" panose="020B0604020202020204" charset="0"/>
              </a:rPr>
              <a:t>2. </a:t>
            </a:r>
            <a:r>
              <a:rPr lang="en-US" sz="3200" b="1" dirty="0">
                <a:solidFill>
                  <a:schemeClr val="bg1"/>
                </a:solidFill>
                <a:latin typeface="Lato" panose="020B0604020202020204" charset="0"/>
              </a:rPr>
              <a:t>Objectives &amp; Features</a:t>
            </a:r>
          </a:p>
          <a:p>
            <a:endParaRPr lang="en-US" sz="3200" b="1" dirty="0">
              <a:solidFill>
                <a:schemeClr val="bg1"/>
              </a:solidFill>
              <a:latin typeface="Lato" panose="020B0604020202020204" charset="0"/>
            </a:endParaRPr>
          </a:p>
          <a:p>
            <a:endParaRPr lang="en-VN" sz="3200" b="1" dirty="0">
              <a:solidFill>
                <a:schemeClr val="bg1"/>
              </a:solidFill>
              <a:latin typeface="Lato" panose="020B0604020202020204" charset="0"/>
            </a:endParaRPr>
          </a:p>
        </p:txBody>
      </p:sp>
      <p:sp>
        <p:nvSpPr>
          <p:cNvPr id="5" name="TextBox 4">
            <a:extLst>
              <a:ext uri="{FF2B5EF4-FFF2-40B4-BE49-F238E27FC236}">
                <a16:creationId xmlns:a16="http://schemas.microsoft.com/office/drawing/2014/main" id="{3AF59DCC-D991-E4D4-2FBF-0EA9B5B2E768}"/>
              </a:ext>
            </a:extLst>
          </p:cNvPr>
          <p:cNvSpPr txBox="1"/>
          <p:nvPr/>
        </p:nvSpPr>
        <p:spPr>
          <a:xfrm>
            <a:off x="609727" y="1834260"/>
            <a:ext cx="8451146" cy="3046988"/>
          </a:xfrm>
          <a:prstGeom prst="rect">
            <a:avLst/>
          </a:prstGeom>
          <a:noFill/>
        </p:spPr>
        <p:txBody>
          <a:bodyPr wrap="square">
            <a:spAutoFit/>
          </a:bodyPr>
          <a:lstStyle/>
          <a:p>
            <a:r>
              <a:rPr lang="en-US" sz="2400" dirty="0">
                <a:latin typeface="Lato" panose="020B0604020202020204" charset="0"/>
              </a:rPr>
              <a:t>Building a restaurant management and ordering website aims to:</a:t>
            </a:r>
          </a:p>
          <a:p>
            <a:pPr marL="342900" indent="-342900">
              <a:buFont typeface="Wingdings" panose="05000000000000000000" pitchFamily="2" charset="2"/>
              <a:buChar char="ü"/>
            </a:pPr>
            <a:r>
              <a:rPr lang="en-US" sz="2400" dirty="0">
                <a:latin typeface="Lato" panose="020B0604020202020204" charset="0"/>
              </a:rPr>
              <a:t>Provides a convenient management system for management</a:t>
            </a:r>
          </a:p>
          <a:p>
            <a:pPr marL="342900" indent="-342900">
              <a:buFont typeface="Wingdings" panose="05000000000000000000" pitchFamily="2" charset="2"/>
              <a:buChar char="ü"/>
            </a:pPr>
            <a:r>
              <a:rPr lang="en-US" sz="2400" dirty="0">
                <a:latin typeface="Lato" panose="020B0604020202020204" charset="0"/>
              </a:rPr>
              <a:t>Minimize operating costs and optimize processes.</a:t>
            </a:r>
          </a:p>
          <a:p>
            <a:pPr marL="342900" indent="-342900">
              <a:buFont typeface="Wingdings" panose="05000000000000000000" pitchFamily="2" charset="2"/>
              <a:buChar char="ü"/>
            </a:pPr>
            <a:r>
              <a:rPr lang="en-US" sz="2400" dirty="0">
                <a:latin typeface="Lato" panose="020B0604020202020204" charset="0"/>
              </a:rPr>
              <a:t>Manage customers and promotions and apply discounts.</a:t>
            </a:r>
          </a:p>
          <a:p>
            <a:pPr marL="342900" indent="-342900">
              <a:buFont typeface="Wingdings" panose="05000000000000000000" pitchFamily="2" charset="2"/>
              <a:buChar char="ü"/>
            </a:pPr>
            <a:r>
              <a:rPr lang="en-US" sz="2400" dirty="0">
                <a:latin typeface="Lato" panose="020B0604020202020204" charset="0"/>
              </a:rPr>
              <a:t>Provides online ordering, table booking and payment functions for customers</a:t>
            </a:r>
          </a:p>
        </p:txBody>
      </p:sp>
      <p:pic>
        <p:nvPicPr>
          <p:cNvPr id="1028" name="Picture 4" descr="CHÍNH SÁCH BẢO MẬT THÔNG TIN">
            <a:extLst>
              <a:ext uri="{FF2B5EF4-FFF2-40B4-BE49-F238E27FC236}">
                <a16:creationId xmlns:a16="http://schemas.microsoft.com/office/drawing/2014/main" id="{899B9678-0207-7CAE-CBE0-5D2735A2B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9573" y="4384104"/>
            <a:ext cx="4766281" cy="24029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ịch vụ quản trị Web cho nhà hàng hiệu quả - Dịch Vụ Marketing Online">
            <a:extLst>
              <a:ext uri="{FF2B5EF4-FFF2-40B4-BE49-F238E27FC236}">
                <a16:creationId xmlns:a16="http://schemas.microsoft.com/office/drawing/2014/main" id="{9A363FD6-CFDF-F6D6-7672-80A8BA84E8D6}"/>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21060" y="4859378"/>
            <a:ext cx="1995447" cy="13306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etores de Ícone De Produtividade Eficiência Desempenho e mais imagens de  Analisar - Analisar, Aprimoramento, Conceito - iStock">
            <a:extLst>
              <a:ext uri="{FF2B5EF4-FFF2-40B4-BE49-F238E27FC236}">
                <a16:creationId xmlns:a16="http://schemas.microsoft.com/office/drawing/2014/main" id="{D8DDD32E-DE95-59D5-5FA3-61A11387B97E}"/>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t="10270" r="8992" b="9396"/>
          <a:stretch/>
        </p:blipFill>
        <p:spPr bwMode="auto">
          <a:xfrm>
            <a:off x="2888154" y="5192032"/>
            <a:ext cx="859948" cy="7590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51AD0C1-512D-27DE-0016-7F60B6559CAE}"/>
              </a:ext>
            </a:extLst>
          </p:cNvPr>
          <p:cNvSpPr txBox="1"/>
          <p:nvPr/>
        </p:nvSpPr>
        <p:spPr>
          <a:xfrm>
            <a:off x="609727" y="1272396"/>
            <a:ext cx="4556854" cy="584775"/>
          </a:xfrm>
          <a:prstGeom prst="rect">
            <a:avLst/>
          </a:prstGeom>
          <a:noFill/>
        </p:spPr>
        <p:txBody>
          <a:bodyPr wrap="square">
            <a:spAutoFit/>
          </a:bodyPr>
          <a:lstStyle/>
          <a:p>
            <a:r>
              <a:rPr lang="en-US" sz="3200" b="1" dirty="0">
                <a:latin typeface="Lato" panose="020B0604020202020204" charset="0"/>
              </a:rPr>
              <a:t>2.1 Objectives </a:t>
            </a:r>
            <a:endParaRPr lang="en-VN" sz="3200" b="1" dirty="0">
              <a:latin typeface="Lato" panose="020B0604020202020204" charset="0"/>
            </a:endParaRPr>
          </a:p>
        </p:txBody>
      </p:sp>
    </p:spTree>
    <p:extLst>
      <p:ext uri="{BB962C8B-B14F-4D97-AF65-F5344CB8AC3E}">
        <p14:creationId xmlns:p14="http://schemas.microsoft.com/office/powerpoint/2010/main" val="1848037985"/>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7a74380e-07b2-4e44-8523-481b60ed7604" xsi:nil="true"/>
    <lcf76f155ced4ddcb4097134ff3c332f xmlns="7a74380e-07b2-4e44-8523-481b60ed7604">
      <Terms xmlns="http://schemas.microsoft.com/office/infopath/2007/PartnerControls"/>
    </lcf76f155ced4ddcb4097134ff3c332f>
    <TaxCatchAll xmlns="abc80d3c-d134-49f9-86a5-99de7680ea8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F2D60EEFAD4B0B48B0748F2C26B778AD" ma:contentTypeVersion="12" ma:contentTypeDescription="Tạo tài liệu mới." ma:contentTypeScope="" ma:versionID="ac8295a9c826aabb4360770716d22195">
  <xsd:schema xmlns:xsd="http://www.w3.org/2001/XMLSchema" xmlns:xs="http://www.w3.org/2001/XMLSchema" xmlns:p="http://schemas.microsoft.com/office/2006/metadata/properties" xmlns:ns2="7a74380e-07b2-4e44-8523-481b60ed7604" xmlns:ns3="abc80d3c-d134-49f9-86a5-99de7680ea84" targetNamespace="http://schemas.microsoft.com/office/2006/metadata/properties" ma:root="true" ma:fieldsID="3d9fc3d156f181ec0eed17b5878ab6e0" ns2:_="" ns3:_="">
    <xsd:import namespace="7a74380e-07b2-4e44-8523-481b60ed7604"/>
    <xsd:import namespace="abc80d3c-d134-49f9-86a5-99de7680ea84"/>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74380e-07b2-4e44-8523-481b60ed7604"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hẻ Hình ảnh"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bc80d3c-d134-49f9-86a5-99de7680ea8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3d95a3b-7f2b-44ee-8016-475f0cebc97c}" ma:internalName="TaxCatchAll" ma:showField="CatchAllData" ma:web="abc80d3c-d134-49f9-86a5-99de7680ea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06EA5B-B203-412A-A7B8-1A31BEC2E736}">
  <ds:schemaRefs>
    <ds:schemaRef ds:uri="57945dba-2976-4672-84bb-2c30bca50093"/>
    <ds:schemaRef ds:uri="5aea5067-4265-44e4-b8fe-ef6a5770482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7a74380e-07b2-4e44-8523-481b60ed7604"/>
    <ds:schemaRef ds:uri="abc80d3c-d134-49f9-86a5-99de7680ea84"/>
  </ds:schemaRefs>
</ds:datastoreItem>
</file>

<file path=customXml/itemProps2.xml><?xml version="1.0" encoding="utf-8"?>
<ds:datastoreItem xmlns:ds="http://schemas.openxmlformats.org/officeDocument/2006/customXml" ds:itemID="{B3262CC2-D6CE-4E97-B8A4-C96F66215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74380e-07b2-4e44-8523-481b60ed7604"/>
    <ds:schemaRef ds:uri="abc80d3c-d134-49f9-86a5-99de7680ea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B0F8AF-54D0-4032-A391-752D741DCB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1067</TotalTime>
  <Words>1848</Words>
  <Application>Microsoft Office PowerPoint</Application>
  <PresentationFormat>On-screen Show (4:3)</PresentationFormat>
  <Paragraphs>281</Paragraphs>
  <Slides>30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Lato</vt:lpstr>
      <vt:lpstr>Mongolian Baiti</vt:lpstr>
      <vt:lpstr>Times New Roman</vt:lpstr>
      <vt:lpstr>Wingdings</vt:lpstr>
      <vt:lpstr>Office Theme</vt:lpstr>
      <vt:lpstr>PowerPoint Presentation</vt:lpstr>
      <vt:lpstr>Graduation Thesis</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Admin</cp:lastModifiedBy>
  <cp:revision>102</cp:revision>
  <dcterms:created xsi:type="dcterms:W3CDTF">2020-12-31T10:39:43Z</dcterms:created>
  <dcterms:modified xsi:type="dcterms:W3CDTF">2024-07-17T11:53:58Z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0x010100EF9D3663555DB2438BF74B494BAE89C8</vt:lpwstr>
  </property>
  <property fmtid="{D5CDD505-2E9C-101B-9397-08002B2CF9AE}" pid="3" name="Order">
    <vt:r8>34300</vt:r8>
  </property>
  <property fmtid="{D5CDD505-2E9C-101B-9397-08002B2CF9AE}" pid="4" name="_activity">
    <vt:lpwstr>{"FileActivityType":"9","FileActivityTimeStamp":"2023-01-30T15:00:15.497Z","FileActivityUsersOnPage":[{"DisplayName":"NGUYEN THI THU HANG 20192440","Id":"hang.ntt192440@sis.hust.edu.vn"}],"FileActivityNavigationId":null}</vt:lpwstr>
  </property>
  <property fmtid="{D5CDD505-2E9C-101B-9397-08002B2CF9AE}" pid="5" name="_ExtendedDescription">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MediaServiceImageTags">
    <vt:lpwstr/>
  </property>
</Properties>
</file>